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6" r:id="rId1"/>
  </p:sldMasterIdLst>
  <p:sldIdLst>
    <p:sldId id="257" r:id="rId2"/>
    <p:sldId id="258" r:id="rId3"/>
    <p:sldId id="267" r:id="rId4"/>
    <p:sldId id="259" r:id="rId5"/>
    <p:sldId id="260" r:id="rId6"/>
    <p:sldId id="262" r:id="rId7"/>
    <p:sldId id="261" r:id="rId8"/>
    <p:sldId id="265" r:id="rId9"/>
    <p:sldId id="263" r:id="rId10"/>
    <p:sldId id="272" r:id="rId11"/>
    <p:sldId id="274" r:id="rId12"/>
    <p:sldId id="273" r:id="rId13"/>
    <p:sldId id="270" r:id="rId14"/>
    <p:sldId id="271" r:id="rId15"/>
    <p:sldId id="275"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58080C4-60C8-40DF-A279-ECF7E90D6F94}">
          <p14:sldIdLst>
            <p14:sldId id="257"/>
            <p14:sldId id="258"/>
            <p14:sldId id="267"/>
            <p14:sldId id="259"/>
            <p14:sldId id="260"/>
            <p14:sldId id="262"/>
            <p14:sldId id="261"/>
            <p14:sldId id="265"/>
            <p14:sldId id="263"/>
            <p14:sldId id="272"/>
            <p14:sldId id="274"/>
            <p14:sldId id="273"/>
            <p14:sldId id="270"/>
            <p14:sldId id="271"/>
            <p14:sldId id="27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7" d="100"/>
          <a:sy n="67" d="100"/>
        </p:scale>
        <p:origin x="644"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003DAEE-696A-47E1-B59D-6653C4B4161E}" type="doc">
      <dgm:prSet loTypeId="urn:microsoft.com/office/officeart/2016/7/layout/RoundedRectangleTimeline" loCatId="process" qsTypeId="urn:microsoft.com/office/officeart/2005/8/quickstyle/simple1" qsCatId="simple" csTypeId="urn:microsoft.com/office/officeart/2005/8/colors/accent2_2" csCatId="accent2" phldr="1"/>
      <dgm:spPr/>
      <dgm:t>
        <a:bodyPr/>
        <a:lstStyle/>
        <a:p>
          <a:endParaRPr lang="en-US"/>
        </a:p>
      </dgm:t>
    </dgm:pt>
    <dgm:pt modelId="{12ECE12D-F954-4FB6-9534-0DEF21AFCE45}">
      <dgm:prSet/>
      <dgm:spPr/>
      <dgm:t>
        <a:bodyPr/>
        <a:lstStyle/>
        <a:p>
          <a:r>
            <a:rPr lang="en-US"/>
            <a:t>1860</a:t>
          </a:r>
        </a:p>
      </dgm:t>
    </dgm:pt>
    <dgm:pt modelId="{DC68049E-8A2F-41A0-B80E-EC32B5496CA2}" type="parTrans" cxnId="{CE318CCD-A5BA-43D6-A359-4C40484C0C65}">
      <dgm:prSet/>
      <dgm:spPr/>
      <dgm:t>
        <a:bodyPr/>
        <a:lstStyle/>
        <a:p>
          <a:endParaRPr lang="en-US"/>
        </a:p>
      </dgm:t>
    </dgm:pt>
    <dgm:pt modelId="{25178723-9B44-4571-AFFC-21C247DF162B}" type="sibTrans" cxnId="{CE318CCD-A5BA-43D6-A359-4C40484C0C65}">
      <dgm:prSet/>
      <dgm:spPr/>
      <dgm:t>
        <a:bodyPr/>
        <a:lstStyle/>
        <a:p>
          <a:endParaRPr lang="en-US"/>
        </a:p>
      </dgm:t>
    </dgm:pt>
    <dgm:pt modelId="{45B480E7-D0A0-4CAD-893C-5A22DD116D36}">
      <dgm:prSet custT="1"/>
      <dgm:spPr/>
      <dgm:t>
        <a:bodyPr/>
        <a:lstStyle/>
        <a:p>
          <a:r>
            <a:rPr lang="en-US" sz="1400" dirty="0"/>
            <a:t>In 1860, Henry Varnum Poor formed Poor's Publishing, which published an investor's guide to the railroad industry.</a:t>
          </a:r>
        </a:p>
      </dgm:t>
    </dgm:pt>
    <dgm:pt modelId="{7D61B5D0-6B96-4F7D-8BBE-27A7A1C88485}" type="parTrans" cxnId="{887B7410-A690-4797-8BE7-C37DCEA5B38F}">
      <dgm:prSet/>
      <dgm:spPr/>
      <dgm:t>
        <a:bodyPr/>
        <a:lstStyle/>
        <a:p>
          <a:endParaRPr lang="en-US"/>
        </a:p>
      </dgm:t>
    </dgm:pt>
    <dgm:pt modelId="{24494FE0-2DAF-4A90-8565-47D50A016555}" type="sibTrans" cxnId="{887B7410-A690-4797-8BE7-C37DCEA5B38F}">
      <dgm:prSet/>
      <dgm:spPr/>
      <dgm:t>
        <a:bodyPr/>
        <a:lstStyle/>
        <a:p>
          <a:endParaRPr lang="en-US"/>
        </a:p>
      </dgm:t>
    </dgm:pt>
    <dgm:pt modelId="{616D51F7-3DE9-4139-ABFA-6E416E2EC698}">
      <dgm:prSet/>
      <dgm:spPr/>
      <dgm:t>
        <a:bodyPr/>
        <a:lstStyle/>
        <a:p>
          <a:r>
            <a:rPr lang="en-US"/>
            <a:t>1923</a:t>
          </a:r>
        </a:p>
      </dgm:t>
    </dgm:pt>
    <dgm:pt modelId="{FB170A85-D4F2-48BB-A81B-1725099053CA}" type="parTrans" cxnId="{38B7312B-0855-4C03-8204-DBD6E1B37332}">
      <dgm:prSet/>
      <dgm:spPr/>
      <dgm:t>
        <a:bodyPr/>
        <a:lstStyle/>
        <a:p>
          <a:endParaRPr lang="en-US"/>
        </a:p>
      </dgm:t>
    </dgm:pt>
    <dgm:pt modelId="{F085E4D4-F89A-4D35-B976-C27E44B7D912}" type="sibTrans" cxnId="{38B7312B-0855-4C03-8204-DBD6E1B37332}">
      <dgm:prSet/>
      <dgm:spPr/>
      <dgm:t>
        <a:bodyPr/>
        <a:lstStyle/>
        <a:p>
          <a:endParaRPr lang="en-US"/>
        </a:p>
      </dgm:t>
    </dgm:pt>
    <dgm:pt modelId="{E8EE79BD-AAA0-4736-9CC4-84F0BD2F5301}">
      <dgm:prSet custT="1"/>
      <dgm:spPr/>
      <dgm:t>
        <a:bodyPr/>
        <a:lstStyle/>
        <a:p>
          <a:r>
            <a:rPr lang="en-US" sz="1400" dirty="0"/>
            <a:t>In 1923, Standard Statistics Company began rating mortgage bonds and developed its first stock market index consisting of the stocks of 233 U.S. companies, computed weekly.</a:t>
          </a:r>
        </a:p>
      </dgm:t>
    </dgm:pt>
    <dgm:pt modelId="{A9388DB4-1213-473B-94D8-049D00A87A2D}" type="parTrans" cxnId="{3CD76373-DDA1-4ACC-9A02-5E9A9E6AB82F}">
      <dgm:prSet/>
      <dgm:spPr/>
      <dgm:t>
        <a:bodyPr/>
        <a:lstStyle/>
        <a:p>
          <a:endParaRPr lang="en-US"/>
        </a:p>
      </dgm:t>
    </dgm:pt>
    <dgm:pt modelId="{5480EB9B-8E95-4631-9672-DC670C5AF5BD}" type="sibTrans" cxnId="{3CD76373-DDA1-4ACC-9A02-5E9A9E6AB82F}">
      <dgm:prSet/>
      <dgm:spPr/>
      <dgm:t>
        <a:bodyPr/>
        <a:lstStyle/>
        <a:p>
          <a:endParaRPr lang="en-US"/>
        </a:p>
      </dgm:t>
    </dgm:pt>
    <dgm:pt modelId="{E8ED42B6-3468-4F04-A1C4-25F35A3D6571}">
      <dgm:prSet/>
      <dgm:spPr/>
      <dgm:t>
        <a:bodyPr/>
        <a:lstStyle/>
        <a:p>
          <a:r>
            <a:rPr lang="en-US"/>
            <a:t>Mon. 4 Mar. 1957</a:t>
          </a:r>
        </a:p>
      </dgm:t>
    </dgm:pt>
    <dgm:pt modelId="{9DE6C931-2541-4D59-9E2B-FCEE8F3F3C2D}" type="parTrans" cxnId="{BF49737B-DF5E-4303-9C89-20D978A2838C}">
      <dgm:prSet/>
      <dgm:spPr/>
      <dgm:t>
        <a:bodyPr/>
        <a:lstStyle/>
        <a:p>
          <a:endParaRPr lang="en-US"/>
        </a:p>
      </dgm:t>
    </dgm:pt>
    <dgm:pt modelId="{996A55AD-A6CA-43B3-8A2B-09B41EC76985}" type="sibTrans" cxnId="{BF49737B-DF5E-4303-9C89-20D978A2838C}">
      <dgm:prSet/>
      <dgm:spPr/>
      <dgm:t>
        <a:bodyPr/>
        <a:lstStyle/>
        <a:p>
          <a:endParaRPr lang="en-US"/>
        </a:p>
      </dgm:t>
    </dgm:pt>
    <dgm:pt modelId="{DCBD208A-B367-4A76-8E30-51DCD01D58A7}">
      <dgm:prSet custT="1"/>
      <dgm:spPr/>
      <dgm:t>
        <a:bodyPr/>
        <a:lstStyle/>
        <a:p>
          <a:r>
            <a:rPr lang="en-US" sz="1400" dirty="0"/>
            <a:t>On Monday, March 4, 1957 the index was expanded to its current 500 companies and was renamed the S&amp;P 500 Stock Composite Index.</a:t>
          </a:r>
        </a:p>
      </dgm:t>
    </dgm:pt>
    <dgm:pt modelId="{47E3D7FD-4E08-49C2-A8EC-CED53AF6FCB5}" type="parTrans" cxnId="{E85EECC0-7321-4979-9E06-015771491186}">
      <dgm:prSet/>
      <dgm:spPr/>
      <dgm:t>
        <a:bodyPr/>
        <a:lstStyle/>
        <a:p>
          <a:endParaRPr lang="en-US"/>
        </a:p>
      </dgm:t>
    </dgm:pt>
    <dgm:pt modelId="{95820F9E-CB1F-4A21-979B-7235421DD210}" type="sibTrans" cxnId="{E85EECC0-7321-4979-9E06-015771491186}">
      <dgm:prSet/>
      <dgm:spPr/>
      <dgm:t>
        <a:bodyPr/>
        <a:lstStyle/>
        <a:p>
          <a:endParaRPr lang="en-US"/>
        </a:p>
      </dgm:t>
    </dgm:pt>
    <dgm:pt modelId="{5201F715-85F0-488D-8E8A-9776668CFE11}">
      <dgm:prSet/>
      <dgm:spPr/>
      <dgm:t>
        <a:bodyPr/>
        <a:lstStyle/>
        <a:p>
          <a:r>
            <a:rPr lang="en-US"/>
            <a:t>1962</a:t>
          </a:r>
        </a:p>
      </dgm:t>
    </dgm:pt>
    <dgm:pt modelId="{ECB83995-0443-4415-9C6D-ACC1C35416C1}" type="parTrans" cxnId="{4A5A1A8F-27F9-4650-A047-77CC180F7523}">
      <dgm:prSet/>
      <dgm:spPr/>
      <dgm:t>
        <a:bodyPr/>
        <a:lstStyle/>
        <a:p>
          <a:endParaRPr lang="en-US"/>
        </a:p>
      </dgm:t>
    </dgm:pt>
    <dgm:pt modelId="{4E058850-95BF-4882-9B7F-7356F07FD082}" type="sibTrans" cxnId="{4A5A1A8F-27F9-4650-A047-77CC180F7523}">
      <dgm:prSet/>
      <dgm:spPr/>
      <dgm:t>
        <a:bodyPr/>
        <a:lstStyle/>
        <a:p>
          <a:endParaRPr lang="en-US"/>
        </a:p>
      </dgm:t>
    </dgm:pt>
    <dgm:pt modelId="{A7A4511C-CA44-45E1-B00A-8739EE4477A6}">
      <dgm:prSet custT="1"/>
      <dgm:spPr/>
      <dgm:t>
        <a:bodyPr/>
        <a:lstStyle/>
        <a:p>
          <a:r>
            <a:rPr lang="en-US" sz="1400" dirty="0"/>
            <a:t>In 1962, </a:t>
          </a:r>
          <a:r>
            <a:rPr lang="en-US" sz="1400" dirty="0" err="1"/>
            <a:t>Ultronic</a:t>
          </a:r>
          <a:r>
            <a:rPr lang="en-US" sz="1400" dirty="0"/>
            <a:t> Systems became the compiler of the S&amp;P indices including the S&amp;P 500 Stock Composite Index, the 425 Stock Industrial Index, the 50 Stock Utility Index, and the 25 Stock Rail Index.</a:t>
          </a:r>
        </a:p>
      </dgm:t>
    </dgm:pt>
    <dgm:pt modelId="{9A131C4B-2F1E-4C59-B9D4-6A8D6C80A361}" type="parTrans" cxnId="{CF5AA32D-C0C0-41AF-82E6-E645F3A69C49}">
      <dgm:prSet/>
      <dgm:spPr/>
      <dgm:t>
        <a:bodyPr/>
        <a:lstStyle/>
        <a:p>
          <a:endParaRPr lang="en-US"/>
        </a:p>
      </dgm:t>
    </dgm:pt>
    <dgm:pt modelId="{66340007-180A-4D86-B90B-CCC73771A50C}" type="sibTrans" cxnId="{CF5AA32D-C0C0-41AF-82E6-E645F3A69C49}">
      <dgm:prSet/>
      <dgm:spPr/>
      <dgm:t>
        <a:bodyPr/>
        <a:lstStyle/>
        <a:p>
          <a:endParaRPr lang="en-US"/>
        </a:p>
      </dgm:t>
    </dgm:pt>
    <dgm:pt modelId="{8190FA4E-E6DF-4586-BAE4-C3554AC30BAA}">
      <dgm:prSet/>
      <dgm:spPr/>
      <dgm:t>
        <a:bodyPr/>
        <a:lstStyle/>
        <a:p>
          <a:r>
            <a:rPr lang="en-US" dirty="0"/>
            <a:t>1976</a:t>
          </a:r>
          <a:r>
            <a:rPr lang="he-IL" dirty="0"/>
            <a:t> </a:t>
          </a:r>
          <a:r>
            <a:rPr lang="en-US" dirty="0"/>
            <a:t>31 Aug. </a:t>
          </a:r>
        </a:p>
      </dgm:t>
    </dgm:pt>
    <dgm:pt modelId="{411A6239-FCD5-479B-A796-C638E4BDF414}" type="parTrans" cxnId="{1844787D-1E1E-4CB0-B0E2-E3E0D477CDC1}">
      <dgm:prSet/>
      <dgm:spPr/>
      <dgm:t>
        <a:bodyPr/>
        <a:lstStyle/>
        <a:p>
          <a:endParaRPr lang="en-US"/>
        </a:p>
      </dgm:t>
    </dgm:pt>
    <dgm:pt modelId="{17679102-E62A-4780-B7E3-F30B355710B0}" type="sibTrans" cxnId="{1844787D-1E1E-4CB0-B0E2-E3E0D477CDC1}">
      <dgm:prSet/>
      <dgm:spPr/>
      <dgm:t>
        <a:bodyPr/>
        <a:lstStyle/>
        <a:p>
          <a:endParaRPr lang="en-US"/>
        </a:p>
      </dgm:t>
    </dgm:pt>
    <dgm:pt modelId="{ED1FB05A-CAD3-465F-887F-D41BAFFB07DF}">
      <dgm:prSet custT="1"/>
      <dgm:spPr/>
      <dgm:t>
        <a:bodyPr/>
        <a:lstStyle/>
        <a:p>
          <a:r>
            <a:rPr lang="en-US" sz="1400" dirty="0"/>
            <a:t>On August 31, 1976, The Vanguard Group offered the first mutual fund to retail investors that tracked the index.</a:t>
          </a:r>
        </a:p>
      </dgm:t>
    </dgm:pt>
    <dgm:pt modelId="{DD6661CA-25FA-4491-95E9-AE4DE9059C49}" type="parTrans" cxnId="{225DB4C1-81EB-4ACB-B318-FA1588B534FB}">
      <dgm:prSet/>
      <dgm:spPr/>
      <dgm:t>
        <a:bodyPr/>
        <a:lstStyle/>
        <a:p>
          <a:endParaRPr lang="en-US"/>
        </a:p>
      </dgm:t>
    </dgm:pt>
    <dgm:pt modelId="{C6A6D1C7-6829-410B-A2A7-0963161218B7}" type="sibTrans" cxnId="{225DB4C1-81EB-4ACB-B318-FA1588B534FB}">
      <dgm:prSet/>
      <dgm:spPr/>
      <dgm:t>
        <a:bodyPr/>
        <a:lstStyle/>
        <a:p>
          <a:endParaRPr lang="en-US"/>
        </a:p>
      </dgm:t>
    </dgm:pt>
    <dgm:pt modelId="{958C2C73-7172-4589-B1A3-9EB8710A3170}" type="pres">
      <dgm:prSet presAssocID="{E003DAEE-696A-47E1-B59D-6653C4B4161E}" presName="Name0" presStyleCnt="0">
        <dgm:presLayoutVars>
          <dgm:chMax/>
          <dgm:chPref/>
          <dgm:animLvl val="lvl"/>
        </dgm:presLayoutVars>
      </dgm:prSet>
      <dgm:spPr/>
    </dgm:pt>
    <dgm:pt modelId="{064D7974-29BF-4928-A28B-C85DE48C36C7}" type="pres">
      <dgm:prSet presAssocID="{12ECE12D-F954-4FB6-9534-0DEF21AFCE45}" presName="composite1" presStyleCnt="0"/>
      <dgm:spPr/>
    </dgm:pt>
    <dgm:pt modelId="{512CDE81-E137-4E88-B8AA-F6D2029E7C19}" type="pres">
      <dgm:prSet presAssocID="{12ECE12D-F954-4FB6-9534-0DEF21AFCE45}" presName="parent1" presStyleLbl="alignNode1" presStyleIdx="0" presStyleCnt="5">
        <dgm:presLayoutVars>
          <dgm:chMax val="1"/>
          <dgm:chPref val="1"/>
          <dgm:bulletEnabled val="1"/>
        </dgm:presLayoutVars>
      </dgm:prSet>
      <dgm:spPr/>
    </dgm:pt>
    <dgm:pt modelId="{99675EA9-2CFA-493E-B22A-83865D313DA3}" type="pres">
      <dgm:prSet presAssocID="{12ECE12D-F954-4FB6-9534-0DEF21AFCE45}" presName="Childtext1" presStyleLbl="revTx" presStyleIdx="0" presStyleCnt="5">
        <dgm:presLayoutVars>
          <dgm:bulletEnabled val="1"/>
        </dgm:presLayoutVars>
      </dgm:prSet>
      <dgm:spPr/>
    </dgm:pt>
    <dgm:pt modelId="{092D7749-9260-4D0F-8416-E25C2C0AFB44}" type="pres">
      <dgm:prSet presAssocID="{12ECE12D-F954-4FB6-9534-0DEF21AFCE45}" presName="ConnectLine1" presStyleLbl="sibTrans1D1" presStyleIdx="0" presStyleCnt="5"/>
      <dgm:spPr>
        <a:noFill/>
        <a:ln w="12700" cap="flat" cmpd="sng" algn="ctr">
          <a:solidFill>
            <a:schemeClr val="accent2">
              <a:hueOff val="0"/>
              <a:satOff val="0"/>
              <a:lumOff val="0"/>
              <a:alphaOff val="0"/>
            </a:schemeClr>
          </a:solidFill>
          <a:prstDash val="dash"/>
        </a:ln>
        <a:effectLst/>
      </dgm:spPr>
    </dgm:pt>
    <dgm:pt modelId="{A89B277C-AF15-4476-A780-BD00855E7FC1}" type="pres">
      <dgm:prSet presAssocID="{12ECE12D-F954-4FB6-9534-0DEF21AFCE45}" presName="ConnectLineEnd1" presStyleLbl="lnNode1" presStyleIdx="0" presStyleCnt="5"/>
      <dgm:spPr/>
    </dgm:pt>
    <dgm:pt modelId="{8063801F-AD91-40B0-8446-D3BFBD6D471F}" type="pres">
      <dgm:prSet presAssocID="{12ECE12D-F954-4FB6-9534-0DEF21AFCE45}" presName="EmptyPane1" presStyleCnt="0"/>
      <dgm:spPr/>
    </dgm:pt>
    <dgm:pt modelId="{D070605F-36D8-4101-93D6-FEFA735122FD}" type="pres">
      <dgm:prSet presAssocID="{25178723-9B44-4571-AFFC-21C247DF162B}" presName="spaceBetweenRectangles1" presStyleCnt="0"/>
      <dgm:spPr/>
    </dgm:pt>
    <dgm:pt modelId="{6FDC39D5-F125-4CC7-BA89-0F6E7F9338F0}" type="pres">
      <dgm:prSet presAssocID="{616D51F7-3DE9-4139-ABFA-6E416E2EC698}" presName="composite1" presStyleCnt="0"/>
      <dgm:spPr/>
    </dgm:pt>
    <dgm:pt modelId="{7AC38D92-4CD4-4E5E-8922-BE5944B1AD17}" type="pres">
      <dgm:prSet presAssocID="{616D51F7-3DE9-4139-ABFA-6E416E2EC698}" presName="parent1" presStyleLbl="alignNode1" presStyleIdx="1" presStyleCnt="5">
        <dgm:presLayoutVars>
          <dgm:chMax val="1"/>
          <dgm:chPref val="1"/>
          <dgm:bulletEnabled val="1"/>
        </dgm:presLayoutVars>
      </dgm:prSet>
      <dgm:spPr/>
    </dgm:pt>
    <dgm:pt modelId="{B696FAF8-F040-49E5-8250-78DF9088594A}" type="pres">
      <dgm:prSet presAssocID="{616D51F7-3DE9-4139-ABFA-6E416E2EC698}" presName="Childtext1" presStyleLbl="revTx" presStyleIdx="1" presStyleCnt="5">
        <dgm:presLayoutVars>
          <dgm:bulletEnabled val="1"/>
        </dgm:presLayoutVars>
      </dgm:prSet>
      <dgm:spPr/>
    </dgm:pt>
    <dgm:pt modelId="{3EF31C13-2478-4059-A68B-63BDC9AB09A2}" type="pres">
      <dgm:prSet presAssocID="{616D51F7-3DE9-4139-ABFA-6E416E2EC698}" presName="ConnectLine1" presStyleLbl="sibTrans1D1" presStyleIdx="1" presStyleCnt="5"/>
      <dgm:spPr>
        <a:noFill/>
        <a:ln w="12700" cap="flat" cmpd="sng" algn="ctr">
          <a:solidFill>
            <a:schemeClr val="accent2">
              <a:hueOff val="0"/>
              <a:satOff val="0"/>
              <a:lumOff val="0"/>
              <a:alphaOff val="0"/>
            </a:schemeClr>
          </a:solidFill>
          <a:prstDash val="dash"/>
        </a:ln>
        <a:effectLst/>
      </dgm:spPr>
    </dgm:pt>
    <dgm:pt modelId="{D4A119EA-645E-4AF7-9E46-CD9EDA55888A}" type="pres">
      <dgm:prSet presAssocID="{616D51F7-3DE9-4139-ABFA-6E416E2EC698}" presName="ConnectLineEnd1" presStyleLbl="lnNode1" presStyleIdx="1" presStyleCnt="5"/>
      <dgm:spPr/>
    </dgm:pt>
    <dgm:pt modelId="{6AC90776-C040-4D63-85F1-73D939C60584}" type="pres">
      <dgm:prSet presAssocID="{616D51F7-3DE9-4139-ABFA-6E416E2EC698}" presName="EmptyPane1" presStyleCnt="0"/>
      <dgm:spPr/>
    </dgm:pt>
    <dgm:pt modelId="{34790C96-9064-44D4-B052-D24F7C486EC7}" type="pres">
      <dgm:prSet presAssocID="{F085E4D4-F89A-4D35-B976-C27E44B7D912}" presName="spaceBetweenRectangles1" presStyleCnt="0"/>
      <dgm:spPr/>
    </dgm:pt>
    <dgm:pt modelId="{FEAEBCB4-10BE-43D0-B391-A21B8CD6AC5A}" type="pres">
      <dgm:prSet presAssocID="{E8ED42B6-3468-4F04-A1C4-25F35A3D6571}" presName="composite1" presStyleCnt="0"/>
      <dgm:spPr/>
    </dgm:pt>
    <dgm:pt modelId="{260DD3E3-4F8D-49C9-AD05-D45FA16BB14F}" type="pres">
      <dgm:prSet presAssocID="{E8ED42B6-3468-4F04-A1C4-25F35A3D6571}" presName="parent1" presStyleLbl="alignNode1" presStyleIdx="2" presStyleCnt="5">
        <dgm:presLayoutVars>
          <dgm:chMax val="1"/>
          <dgm:chPref val="1"/>
          <dgm:bulletEnabled val="1"/>
        </dgm:presLayoutVars>
      </dgm:prSet>
      <dgm:spPr/>
    </dgm:pt>
    <dgm:pt modelId="{7A4764B5-2EBC-4254-9A4B-8B8D4DB01D2F}" type="pres">
      <dgm:prSet presAssocID="{E8ED42B6-3468-4F04-A1C4-25F35A3D6571}" presName="Childtext1" presStyleLbl="revTx" presStyleIdx="2" presStyleCnt="5">
        <dgm:presLayoutVars>
          <dgm:bulletEnabled val="1"/>
        </dgm:presLayoutVars>
      </dgm:prSet>
      <dgm:spPr/>
    </dgm:pt>
    <dgm:pt modelId="{123D1171-455F-4914-B1BB-336B004DE015}" type="pres">
      <dgm:prSet presAssocID="{E8ED42B6-3468-4F04-A1C4-25F35A3D6571}" presName="ConnectLine1" presStyleLbl="sibTrans1D1" presStyleIdx="2" presStyleCnt="5"/>
      <dgm:spPr>
        <a:noFill/>
        <a:ln w="12700" cap="flat" cmpd="sng" algn="ctr">
          <a:solidFill>
            <a:schemeClr val="accent2">
              <a:hueOff val="0"/>
              <a:satOff val="0"/>
              <a:lumOff val="0"/>
              <a:alphaOff val="0"/>
            </a:schemeClr>
          </a:solidFill>
          <a:prstDash val="dash"/>
        </a:ln>
        <a:effectLst/>
      </dgm:spPr>
    </dgm:pt>
    <dgm:pt modelId="{87432437-006A-4785-AD3C-7EC09E2AB0A4}" type="pres">
      <dgm:prSet presAssocID="{E8ED42B6-3468-4F04-A1C4-25F35A3D6571}" presName="ConnectLineEnd1" presStyleLbl="lnNode1" presStyleIdx="2" presStyleCnt="5"/>
      <dgm:spPr/>
    </dgm:pt>
    <dgm:pt modelId="{BBD5D4B2-8A79-41EC-BA65-A5EF6DD0D845}" type="pres">
      <dgm:prSet presAssocID="{E8ED42B6-3468-4F04-A1C4-25F35A3D6571}" presName="EmptyPane1" presStyleCnt="0"/>
      <dgm:spPr/>
    </dgm:pt>
    <dgm:pt modelId="{A96316FE-029F-4A39-9C9A-9DA62BF2B02A}" type="pres">
      <dgm:prSet presAssocID="{996A55AD-A6CA-43B3-8A2B-09B41EC76985}" presName="spaceBetweenRectangles1" presStyleCnt="0"/>
      <dgm:spPr/>
    </dgm:pt>
    <dgm:pt modelId="{E79E88A6-C5EC-41A5-873E-10775F48B4D2}" type="pres">
      <dgm:prSet presAssocID="{5201F715-85F0-488D-8E8A-9776668CFE11}" presName="composite1" presStyleCnt="0"/>
      <dgm:spPr/>
    </dgm:pt>
    <dgm:pt modelId="{9F5B8749-E72F-4F2D-83BE-1E080EBE54DC}" type="pres">
      <dgm:prSet presAssocID="{5201F715-85F0-488D-8E8A-9776668CFE11}" presName="parent1" presStyleLbl="alignNode1" presStyleIdx="3" presStyleCnt="5">
        <dgm:presLayoutVars>
          <dgm:chMax val="1"/>
          <dgm:chPref val="1"/>
          <dgm:bulletEnabled val="1"/>
        </dgm:presLayoutVars>
      </dgm:prSet>
      <dgm:spPr/>
    </dgm:pt>
    <dgm:pt modelId="{F98C8290-4F74-481E-9F80-662F1A2DD6C1}" type="pres">
      <dgm:prSet presAssocID="{5201F715-85F0-488D-8E8A-9776668CFE11}" presName="Childtext1" presStyleLbl="revTx" presStyleIdx="3" presStyleCnt="5">
        <dgm:presLayoutVars>
          <dgm:bulletEnabled val="1"/>
        </dgm:presLayoutVars>
      </dgm:prSet>
      <dgm:spPr/>
    </dgm:pt>
    <dgm:pt modelId="{C0F99017-046C-4F95-94F9-FF87BB035F5C}" type="pres">
      <dgm:prSet presAssocID="{5201F715-85F0-488D-8E8A-9776668CFE11}" presName="ConnectLine1" presStyleLbl="sibTrans1D1" presStyleIdx="3" presStyleCnt="5"/>
      <dgm:spPr>
        <a:noFill/>
        <a:ln w="12700" cap="flat" cmpd="sng" algn="ctr">
          <a:solidFill>
            <a:schemeClr val="accent2">
              <a:hueOff val="0"/>
              <a:satOff val="0"/>
              <a:lumOff val="0"/>
              <a:alphaOff val="0"/>
            </a:schemeClr>
          </a:solidFill>
          <a:prstDash val="dash"/>
        </a:ln>
        <a:effectLst/>
      </dgm:spPr>
    </dgm:pt>
    <dgm:pt modelId="{12586BF6-CF4B-49D4-A53E-D49CA1A70342}" type="pres">
      <dgm:prSet presAssocID="{5201F715-85F0-488D-8E8A-9776668CFE11}" presName="ConnectLineEnd1" presStyleLbl="lnNode1" presStyleIdx="3" presStyleCnt="5"/>
      <dgm:spPr/>
    </dgm:pt>
    <dgm:pt modelId="{4803833C-B6F2-4F17-AF8B-B2D4A1BA7E1D}" type="pres">
      <dgm:prSet presAssocID="{5201F715-85F0-488D-8E8A-9776668CFE11}" presName="EmptyPane1" presStyleCnt="0"/>
      <dgm:spPr/>
    </dgm:pt>
    <dgm:pt modelId="{E0F001E3-886A-4455-BE74-DA64826B419A}" type="pres">
      <dgm:prSet presAssocID="{4E058850-95BF-4882-9B7F-7356F07FD082}" presName="spaceBetweenRectangles1" presStyleCnt="0"/>
      <dgm:spPr/>
    </dgm:pt>
    <dgm:pt modelId="{654F45FE-A50D-49FA-A30E-A67F4FEC73A9}" type="pres">
      <dgm:prSet presAssocID="{8190FA4E-E6DF-4586-BAE4-C3554AC30BAA}" presName="composite1" presStyleCnt="0"/>
      <dgm:spPr/>
    </dgm:pt>
    <dgm:pt modelId="{E5C2F7EC-8E3D-49DF-B163-23D83FFCFD4F}" type="pres">
      <dgm:prSet presAssocID="{8190FA4E-E6DF-4586-BAE4-C3554AC30BAA}" presName="parent1" presStyleLbl="alignNode1" presStyleIdx="4" presStyleCnt="5">
        <dgm:presLayoutVars>
          <dgm:chMax val="1"/>
          <dgm:chPref val="1"/>
          <dgm:bulletEnabled val="1"/>
        </dgm:presLayoutVars>
      </dgm:prSet>
      <dgm:spPr/>
    </dgm:pt>
    <dgm:pt modelId="{9FA551C3-D76B-43BF-AB4E-EDB1F09706FB}" type="pres">
      <dgm:prSet presAssocID="{8190FA4E-E6DF-4586-BAE4-C3554AC30BAA}" presName="Childtext1" presStyleLbl="revTx" presStyleIdx="4" presStyleCnt="5">
        <dgm:presLayoutVars>
          <dgm:bulletEnabled val="1"/>
        </dgm:presLayoutVars>
      </dgm:prSet>
      <dgm:spPr/>
    </dgm:pt>
    <dgm:pt modelId="{5281535C-4BCC-4BB7-9CD0-392C39AE6572}" type="pres">
      <dgm:prSet presAssocID="{8190FA4E-E6DF-4586-BAE4-C3554AC30BAA}" presName="ConnectLine1" presStyleLbl="sibTrans1D1" presStyleIdx="4" presStyleCnt="5"/>
      <dgm:spPr>
        <a:noFill/>
        <a:ln w="12700" cap="flat" cmpd="sng" algn="ctr">
          <a:solidFill>
            <a:schemeClr val="accent2">
              <a:hueOff val="0"/>
              <a:satOff val="0"/>
              <a:lumOff val="0"/>
              <a:alphaOff val="0"/>
            </a:schemeClr>
          </a:solidFill>
          <a:prstDash val="dash"/>
        </a:ln>
        <a:effectLst/>
      </dgm:spPr>
    </dgm:pt>
    <dgm:pt modelId="{C77FF956-95EA-4FF9-A999-E3620854A3CF}" type="pres">
      <dgm:prSet presAssocID="{8190FA4E-E6DF-4586-BAE4-C3554AC30BAA}" presName="ConnectLineEnd1" presStyleLbl="lnNode1" presStyleIdx="4" presStyleCnt="5"/>
      <dgm:spPr/>
    </dgm:pt>
    <dgm:pt modelId="{4F1FF050-F95B-4B08-BDFF-0BA451BC5CA5}" type="pres">
      <dgm:prSet presAssocID="{8190FA4E-E6DF-4586-BAE4-C3554AC30BAA}" presName="EmptyPane1" presStyleCnt="0"/>
      <dgm:spPr/>
    </dgm:pt>
  </dgm:ptLst>
  <dgm:cxnLst>
    <dgm:cxn modelId="{887B7410-A690-4797-8BE7-C37DCEA5B38F}" srcId="{12ECE12D-F954-4FB6-9534-0DEF21AFCE45}" destId="{45B480E7-D0A0-4CAD-893C-5A22DD116D36}" srcOrd="0" destOrd="0" parTransId="{7D61B5D0-6B96-4F7D-8BBE-27A7A1C88485}" sibTransId="{24494FE0-2DAF-4A90-8565-47D50A016555}"/>
    <dgm:cxn modelId="{DE1A5A26-087B-4DC1-B409-677CFC28EFAA}" type="presOf" srcId="{5201F715-85F0-488D-8E8A-9776668CFE11}" destId="{9F5B8749-E72F-4F2D-83BE-1E080EBE54DC}" srcOrd="0" destOrd="0" presId="urn:microsoft.com/office/officeart/2016/7/layout/RoundedRectangleTimeline"/>
    <dgm:cxn modelId="{38B7312B-0855-4C03-8204-DBD6E1B37332}" srcId="{E003DAEE-696A-47E1-B59D-6653C4B4161E}" destId="{616D51F7-3DE9-4139-ABFA-6E416E2EC698}" srcOrd="1" destOrd="0" parTransId="{FB170A85-D4F2-48BB-A81B-1725099053CA}" sibTransId="{F085E4D4-F89A-4D35-B976-C27E44B7D912}"/>
    <dgm:cxn modelId="{15FA332B-7297-41F3-BD4B-23969BD48FFC}" type="presOf" srcId="{ED1FB05A-CAD3-465F-887F-D41BAFFB07DF}" destId="{9FA551C3-D76B-43BF-AB4E-EDB1F09706FB}" srcOrd="0" destOrd="0" presId="urn:microsoft.com/office/officeart/2016/7/layout/RoundedRectangleTimeline"/>
    <dgm:cxn modelId="{CF5AA32D-C0C0-41AF-82E6-E645F3A69C49}" srcId="{5201F715-85F0-488D-8E8A-9776668CFE11}" destId="{A7A4511C-CA44-45E1-B00A-8739EE4477A6}" srcOrd="0" destOrd="0" parTransId="{9A131C4B-2F1E-4C59-B9D4-6A8D6C80A361}" sibTransId="{66340007-180A-4D86-B90B-CCC73771A50C}"/>
    <dgm:cxn modelId="{F5F2A649-2033-477E-A831-5064B8067817}" type="presOf" srcId="{E8ED42B6-3468-4F04-A1C4-25F35A3D6571}" destId="{260DD3E3-4F8D-49C9-AD05-D45FA16BB14F}" srcOrd="0" destOrd="0" presId="urn:microsoft.com/office/officeart/2016/7/layout/RoundedRectangleTimeline"/>
    <dgm:cxn modelId="{3CD76373-DDA1-4ACC-9A02-5E9A9E6AB82F}" srcId="{616D51F7-3DE9-4139-ABFA-6E416E2EC698}" destId="{E8EE79BD-AAA0-4736-9CC4-84F0BD2F5301}" srcOrd="0" destOrd="0" parTransId="{A9388DB4-1213-473B-94D8-049D00A87A2D}" sibTransId="{5480EB9B-8E95-4631-9672-DC670C5AF5BD}"/>
    <dgm:cxn modelId="{33E2FA55-3383-4BED-A1CC-BBEBEFBEA793}" type="presOf" srcId="{12ECE12D-F954-4FB6-9534-0DEF21AFCE45}" destId="{512CDE81-E137-4E88-B8AA-F6D2029E7C19}" srcOrd="0" destOrd="0" presId="urn:microsoft.com/office/officeart/2016/7/layout/RoundedRectangleTimeline"/>
    <dgm:cxn modelId="{BF49737B-DF5E-4303-9C89-20D978A2838C}" srcId="{E003DAEE-696A-47E1-B59D-6653C4B4161E}" destId="{E8ED42B6-3468-4F04-A1C4-25F35A3D6571}" srcOrd="2" destOrd="0" parTransId="{9DE6C931-2541-4D59-9E2B-FCEE8F3F3C2D}" sibTransId="{996A55AD-A6CA-43B3-8A2B-09B41EC76985}"/>
    <dgm:cxn modelId="{1844787D-1E1E-4CB0-B0E2-E3E0D477CDC1}" srcId="{E003DAEE-696A-47E1-B59D-6653C4B4161E}" destId="{8190FA4E-E6DF-4586-BAE4-C3554AC30BAA}" srcOrd="4" destOrd="0" parTransId="{411A6239-FCD5-479B-A796-C638E4BDF414}" sibTransId="{17679102-E62A-4780-B7E3-F30B355710B0}"/>
    <dgm:cxn modelId="{2DF23889-9B42-4110-B191-A94D273A21F0}" type="presOf" srcId="{616D51F7-3DE9-4139-ABFA-6E416E2EC698}" destId="{7AC38D92-4CD4-4E5E-8922-BE5944B1AD17}" srcOrd="0" destOrd="0" presId="urn:microsoft.com/office/officeart/2016/7/layout/RoundedRectangleTimeline"/>
    <dgm:cxn modelId="{4A5A1A8F-27F9-4650-A047-77CC180F7523}" srcId="{E003DAEE-696A-47E1-B59D-6653C4B4161E}" destId="{5201F715-85F0-488D-8E8A-9776668CFE11}" srcOrd="3" destOrd="0" parTransId="{ECB83995-0443-4415-9C6D-ACC1C35416C1}" sibTransId="{4E058850-95BF-4882-9B7F-7356F07FD082}"/>
    <dgm:cxn modelId="{9BECA694-88B9-4D6C-B3DF-C03D28D7E4BB}" type="presOf" srcId="{DCBD208A-B367-4A76-8E30-51DCD01D58A7}" destId="{7A4764B5-2EBC-4254-9A4B-8B8D4DB01D2F}" srcOrd="0" destOrd="0" presId="urn:microsoft.com/office/officeart/2016/7/layout/RoundedRectangleTimeline"/>
    <dgm:cxn modelId="{2502C2AF-6233-474F-A421-F1CBE7A4A92D}" type="presOf" srcId="{E8EE79BD-AAA0-4736-9CC4-84F0BD2F5301}" destId="{B696FAF8-F040-49E5-8250-78DF9088594A}" srcOrd="0" destOrd="0" presId="urn:microsoft.com/office/officeart/2016/7/layout/RoundedRectangleTimeline"/>
    <dgm:cxn modelId="{F0485CBF-79EB-4B0F-8F28-3588504F0812}" type="presOf" srcId="{E003DAEE-696A-47E1-B59D-6653C4B4161E}" destId="{958C2C73-7172-4589-B1A3-9EB8710A3170}" srcOrd="0" destOrd="0" presId="urn:microsoft.com/office/officeart/2016/7/layout/RoundedRectangleTimeline"/>
    <dgm:cxn modelId="{E85EECC0-7321-4979-9E06-015771491186}" srcId="{E8ED42B6-3468-4F04-A1C4-25F35A3D6571}" destId="{DCBD208A-B367-4A76-8E30-51DCD01D58A7}" srcOrd="0" destOrd="0" parTransId="{47E3D7FD-4E08-49C2-A8EC-CED53AF6FCB5}" sibTransId="{95820F9E-CB1F-4A21-979B-7235421DD210}"/>
    <dgm:cxn modelId="{225DB4C1-81EB-4ACB-B318-FA1588B534FB}" srcId="{8190FA4E-E6DF-4586-BAE4-C3554AC30BAA}" destId="{ED1FB05A-CAD3-465F-887F-D41BAFFB07DF}" srcOrd="0" destOrd="0" parTransId="{DD6661CA-25FA-4491-95E9-AE4DE9059C49}" sibTransId="{C6A6D1C7-6829-410B-A2A7-0963161218B7}"/>
    <dgm:cxn modelId="{866F3FC3-F4C7-426E-B27F-D1F2B66696A0}" type="presOf" srcId="{A7A4511C-CA44-45E1-B00A-8739EE4477A6}" destId="{F98C8290-4F74-481E-9F80-662F1A2DD6C1}" srcOrd="0" destOrd="0" presId="urn:microsoft.com/office/officeart/2016/7/layout/RoundedRectangleTimeline"/>
    <dgm:cxn modelId="{86EC6CCB-21DB-40D3-B15A-F40800C37BC8}" type="presOf" srcId="{45B480E7-D0A0-4CAD-893C-5A22DD116D36}" destId="{99675EA9-2CFA-493E-B22A-83865D313DA3}" srcOrd="0" destOrd="0" presId="urn:microsoft.com/office/officeart/2016/7/layout/RoundedRectangleTimeline"/>
    <dgm:cxn modelId="{CE318CCD-A5BA-43D6-A359-4C40484C0C65}" srcId="{E003DAEE-696A-47E1-B59D-6653C4B4161E}" destId="{12ECE12D-F954-4FB6-9534-0DEF21AFCE45}" srcOrd="0" destOrd="0" parTransId="{DC68049E-8A2F-41A0-B80E-EC32B5496CA2}" sibTransId="{25178723-9B44-4571-AFFC-21C247DF162B}"/>
    <dgm:cxn modelId="{9DF99DFF-8CA4-4D23-85BB-D580CC343D9D}" type="presOf" srcId="{8190FA4E-E6DF-4586-BAE4-C3554AC30BAA}" destId="{E5C2F7EC-8E3D-49DF-B163-23D83FFCFD4F}" srcOrd="0" destOrd="0" presId="urn:microsoft.com/office/officeart/2016/7/layout/RoundedRectangleTimeline"/>
    <dgm:cxn modelId="{7B942FA8-71D4-4D55-97B1-E9FCA4CC898C}" type="presParOf" srcId="{958C2C73-7172-4589-B1A3-9EB8710A3170}" destId="{064D7974-29BF-4928-A28B-C85DE48C36C7}" srcOrd="0" destOrd="0" presId="urn:microsoft.com/office/officeart/2016/7/layout/RoundedRectangleTimeline"/>
    <dgm:cxn modelId="{4D96EDD7-1729-4E38-8B46-1E4CE067E77A}" type="presParOf" srcId="{064D7974-29BF-4928-A28B-C85DE48C36C7}" destId="{512CDE81-E137-4E88-B8AA-F6D2029E7C19}" srcOrd="0" destOrd="0" presId="urn:microsoft.com/office/officeart/2016/7/layout/RoundedRectangleTimeline"/>
    <dgm:cxn modelId="{AB9EEAF7-3414-4AFF-AE91-D39629BDCC13}" type="presParOf" srcId="{064D7974-29BF-4928-A28B-C85DE48C36C7}" destId="{99675EA9-2CFA-493E-B22A-83865D313DA3}" srcOrd="1" destOrd="0" presId="urn:microsoft.com/office/officeart/2016/7/layout/RoundedRectangleTimeline"/>
    <dgm:cxn modelId="{4BDA5A24-C9E9-4A42-BBB2-7E4752D22216}" type="presParOf" srcId="{064D7974-29BF-4928-A28B-C85DE48C36C7}" destId="{092D7749-9260-4D0F-8416-E25C2C0AFB44}" srcOrd="2" destOrd="0" presId="urn:microsoft.com/office/officeart/2016/7/layout/RoundedRectangleTimeline"/>
    <dgm:cxn modelId="{63596DBC-D424-4A60-B4AC-7A987AA25268}" type="presParOf" srcId="{064D7974-29BF-4928-A28B-C85DE48C36C7}" destId="{A89B277C-AF15-4476-A780-BD00855E7FC1}" srcOrd="3" destOrd="0" presId="urn:microsoft.com/office/officeart/2016/7/layout/RoundedRectangleTimeline"/>
    <dgm:cxn modelId="{39FA735C-599D-46BE-9823-DA549237BAF8}" type="presParOf" srcId="{064D7974-29BF-4928-A28B-C85DE48C36C7}" destId="{8063801F-AD91-40B0-8446-D3BFBD6D471F}" srcOrd="4" destOrd="0" presId="urn:microsoft.com/office/officeart/2016/7/layout/RoundedRectangleTimeline"/>
    <dgm:cxn modelId="{8F7A2832-48E3-4061-AD1C-D16B06E2EC12}" type="presParOf" srcId="{958C2C73-7172-4589-B1A3-9EB8710A3170}" destId="{D070605F-36D8-4101-93D6-FEFA735122FD}" srcOrd="1" destOrd="0" presId="urn:microsoft.com/office/officeart/2016/7/layout/RoundedRectangleTimeline"/>
    <dgm:cxn modelId="{A26E8FFB-2EC9-409C-AE9D-6E1162591006}" type="presParOf" srcId="{958C2C73-7172-4589-B1A3-9EB8710A3170}" destId="{6FDC39D5-F125-4CC7-BA89-0F6E7F9338F0}" srcOrd="2" destOrd="0" presId="urn:microsoft.com/office/officeart/2016/7/layout/RoundedRectangleTimeline"/>
    <dgm:cxn modelId="{610F0ADC-B73D-491A-A475-FDF19295F2B5}" type="presParOf" srcId="{6FDC39D5-F125-4CC7-BA89-0F6E7F9338F0}" destId="{7AC38D92-4CD4-4E5E-8922-BE5944B1AD17}" srcOrd="0" destOrd="0" presId="urn:microsoft.com/office/officeart/2016/7/layout/RoundedRectangleTimeline"/>
    <dgm:cxn modelId="{82BB8F4C-84F7-41CF-B755-0361097F9F72}" type="presParOf" srcId="{6FDC39D5-F125-4CC7-BA89-0F6E7F9338F0}" destId="{B696FAF8-F040-49E5-8250-78DF9088594A}" srcOrd="1" destOrd="0" presId="urn:microsoft.com/office/officeart/2016/7/layout/RoundedRectangleTimeline"/>
    <dgm:cxn modelId="{67E212A9-D390-40EE-B3CE-78CA897A076F}" type="presParOf" srcId="{6FDC39D5-F125-4CC7-BA89-0F6E7F9338F0}" destId="{3EF31C13-2478-4059-A68B-63BDC9AB09A2}" srcOrd="2" destOrd="0" presId="urn:microsoft.com/office/officeart/2016/7/layout/RoundedRectangleTimeline"/>
    <dgm:cxn modelId="{64C22F43-3810-44D6-B3EA-CB4D5BB75E38}" type="presParOf" srcId="{6FDC39D5-F125-4CC7-BA89-0F6E7F9338F0}" destId="{D4A119EA-645E-4AF7-9E46-CD9EDA55888A}" srcOrd="3" destOrd="0" presId="urn:microsoft.com/office/officeart/2016/7/layout/RoundedRectangleTimeline"/>
    <dgm:cxn modelId="{885C857C-E710-4502-870E-18EEB67CCBE9}" type="presParOf" srcId="{6FDC39D5-F125-4CC7-BA89-0F6E7F9338F0}" destId="{6AC90776-C040-4D63-85F1-73D939C60584}" srcOrd="4" destOrd="0" presId="urn:microsoft.com/office/officeart/2016/7/layout/RoundedRectangleTimeline"/>
    <dgm:cxn modelId="{79B8F810-E862-4798-97BF-F1F85F588FDF}" type="presParOf" srcId="{958C2C73-7172-4589-B1A3-9EB8710A3170}" destId="{34790C96-9064-44D4-B052-D24F7C486EC7}" srcOrd="3" destOrd="0" presId="urn:microsoft.com/office/officeart/2016/7/layout/RoundedRectangleTimeline"/>
    <dgm:cxn modelId="{7CB9D80A-98FF-4311-93DB-506FD4E8C71C}" type="presParOf" srcId="{958C2C73-7172-4589-B1A3-9EB8710A3170}" destId="{FEAEBCB4-10BE-43D0-B391-A21B8CD6AC5A}" srcOrd="4" destOrd="0" presId="urn:microsoft.com/office/officeart/2016/7/layout/RoundedRectangleTimeline"/>
    <dgm:cxn modelId="{ECE4FB7D-0503-4D4B-8F45-75CBED8BF477}" type="presParOf" srcId="{FEAEBCB4-10BE-43D0-B391-A21B8CD6AC5A}" destId="{260DD3E3-4F8D-49C9-AD05-D45FA16BB14F}" srcOrd="0" destOrd="0" presId="urn:microsoft.com/office/officeart/2016/7/layout/RoundedRectangleTimeline"/>
    <dgm:cxn modelId="{7708B50F-A0DD-4BB2-BBB8-2223CA46BB60}" type="presParOf" srcId="{FEAEBCB4-10BE-43D0-B391-A21B8CD6AC5A}" destId="{7A4764B5-2EBC-4254-9A4B-8B8D4DB01D2F}" srcOrd="1" destOrd="0" presId="urn:microsoft.com/office/officeart/2016/7/layout/RoundedRectangleTimeline"/>
    <dgm:cxn modelId="{141CA90E-E29C-4D4A-9E93-4D4992D4A25D}" type="presParOf" srcId="{FEAEBCB4-10BE-43D0-B391-A21B8CD6AC5A}" destId="{123D1171-455F-4914-B1BB-336B004DE015}" srcOrd="2" destOrd="0" presId="urn:microsoft.com/office/officeart/2016/7/layout/RoundedRectangleTimeline"/>
    <dgm:cxn modelId="{9868599A-E847-47F1-B822-114301C23C2B}" type="presParOf" srcId="{FEAEBCB4-10BE-43D0-B391-A21B8CD6AC5A}" destId="{87432437-006A-4785-AD3C-7EC09E2AB0A4}" srcOrd="3" destOrd="0" presId="urn:microsoft.com/office/officeart/2016/7/layout/RoundedRectangleTimeline"/>
    <dgm:cxn modelId="{A475D511-DC5E-46E6-9E50-7380E48713A9}" type="presParOf" srcId="{FEAEBCB4-10BE-43D0-B391-A21B8CD6AC5A}" destId="{BBD5D4B2-8A79-41EC-BA65-A5EF6DD0D845}" srcOrd="4" destOrd="0" presId="urn:microsoft.com/office/officeart/2016/7/layout/RoundedRectangleTimeline"/>
    <dgm:cxn modelId="{59BEBF5F-B14C-499E-80B5-E66163197113}" type="presParOf" srcId="{958C2C73-7172-4589-B1A3-9EB8710A3170}" destId="{A96316FE-029F-4A39-9C9A-9DA62BF2B02A}" srcOrd="5" destOrd="0" presId="urn:microsoft.com/office/officeart/2016/7/layout/RoundedRectangleTimeline"/>
    <dgm:cxn modelId="{36710FB1-14CC-495B-B46A-03526D767150}" type="presParOf" srcId="{958C2C73-7172-4589-B1A3-9EB8710A3170}" destId="{E79E88A6-C5EC-41A5-873E-10775F48B4D2}" srcOrd="6" destOrd="0" presId="urn:microsoft.com/office/officeart/2016/7/layout/RoundedRectangleTimeline"/>
    <dgm:cxn modelId="{233A9E2B-0C86-401D-8FDB-CBB765203F8B}" type="presParOf" srcId="{E79E88A6-C5EC-41A5-873E-10775F48B4D2}" destId="{9F5B8749-E72F-4F2D-83BE-1E080EBE54DC}" srcOrd="0" destOrd="0" presId="urn:microsoft.com/office/officeart/2016/7/layout/RoundedRectangleTimeline"/>
    <dgm:cxn modelId="{2312A32C-E5DD-45D8-9028-825799DACE2C}" type="presParOf" srcId="{E79E88A6-C5EC-41A5-873E-10775F48B4D2}" destId="{F98C8290-4F74-481E-9F80-662F1A2DD6C1}" srcOrd="1" destOrd="0" presId="urn:microsoft.com/office/officeart/2016/7/layout/RoundedRectangleTimeline"/>
    <dgm:cxn modelId="{F7EF7CBE-2D2C-4E58-8C86-8CDAB81AB307}" type="presParOf" srcId="{E79E88A6-C5EC-41A5-873E-10775F48B4D2}" destId="{C0F99017-046C-4F95-94F9-FF87BB035F5C}" srcOrd="2" destOrd="0" presId="urn:microsoft.com/office/officeart/2016/7/layout/RoundedRectangleTimeline"/>
    <dgm:cxn modelId="{15A11A2D-E106-453C-9028-BD280DBA0DC1}" type="presParOf" srcId="{E79E88A6-C5EC-41A5-873E-10775F48B4D2}" destId="{12586BF6-CF4B-49D4-A53E-D49CA1A70342}" srcOrd="3" destOrd="0" presId="urn:microsoft.com/office/officeart/2016/7/layout/RoundedRectangleTimeline"/>
    <dgm:cxn modelId="{49DD35BD-00C9-43B5-A8F3-62BFE04BDEB7}" type="presParOf" srcId="{E79E88A6-C5EC-41A5-873E-10775F48B4D2}" destId="{4803833C-B6F2-4F17-AF8B-B2D4A1BA7E1D}" srcOrd="4" destOrd="0" presId="urn:microsoft.com/office/officeart/2016/7/layout/RoundedRectangleTimeline"/>
    <dgm:cxn modelId="{EA23DE85-4BD7-4013-8A93-FFE2C4D01AF5}" type="presParOf" srcId="{958C2C73-7172-4589-B1A3-9EB8710A3170}" destId="{E0F001E3-886A-4455-BE74-DA64826B419A}" srcOrd="7" destOrd="0" presId="urn:microsoft.com/office/officeart/2016/7/layout/RoundedRectangleTimeline"/>
    <dgm:cxn modelId="{DE4BF217-B1DD-49BF-BC1D-0C784DC7F408}" type="presParOf" srcId="{958C2C73-7172-4589-B1A3-9EB8710A3170}" destId="{654F45FE-A50D-49FA-A30E-A67F4FEC73A9}" srcOrd="8" destOrd="0" presId="urn:microsoft.com/office/officeart/2016/7/layout/RoundedRectangleTimeline"/>
    <dgm:cxn modelId="{EB03D7D7-B631-4212-AACC-38C01621C22F}" type="presParOf" srcId="{654F45FE-A50D-49FA-A30E-A67F4FEC73A9}" destId="{E5C2F7EC-8E3D-49DF-B163-23D83FFCFD4F}" srcOrd="0" destOrd="0" presId="urn:microsoft.com/office/officeart/2016/7/layout/RoundedRectangleTimeline"/>
    <dgm:cxn modelId="{A1BB8A4E-03F1-4B73-9E28-7E10A2D07C9C}" type="presParOf" srcId="{654F45FE-A50D-49FA-A30E-A67F4FEC73A9}" destId="{9FA551C3-D76B-43BF-AB4E-EDB1F09706FB}" srcOrd="1" destOrd="0" presId="urn:microsoft.com/office/officeart/2016/7/layout/RoundedRectangleTimeline"/>
    <dgm:cxn modelId="{DC6F60EE-F3A2-43B6-B683-BAAD9C355DF0}" type="presParOf" srcId="{654F45FE-A50D-49FA-A30E-A67F4FEC73A9}" destId="{5281535C-4BCC-4BB7-9CD0-392C39AE6572}" srcOrd="2" destOrd="0" presId="urn:microsoft.com/office/officeart/2016/7/layout/RoundedRectangleTimeline"/>
    <dgm:cxn modelId="{734F9E5E-3E05-407C-B271-1CA41ADDCB61}" type="presParOf" srcId="{654F45FE-A50D-49FA-A30E-A67F4FEC73A9}" destId="{C77FF956-95EA-4FF9-A999-E3620854A3CF}" srcOrd="3" destOrd="0" presId="urn:microsoft.com/office/officeart/2016/7/layout/RoundedRectangleTimeline"/>
    <dgm:cxn modelId="{AB15F074-DED4-4E57-A2F1-82ED6AA6A3B9}" type="presParOf" srcId="{654F45FE-A50D-49FA-A30E-A67F4FEC73A9}" destId="{4F1FF050-F95B-4B08-BDFF-0BA451BC5CA5}" srcOrd="4" destOrd="0" presId="urn:microsoft.com/office/officeart/2016/7/layout/RoundedRectangle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12CDE81-E137-4E88-B8AA-F6D2029E7C19}">
      <dsp:nvSpPr>
        <dsp:cNvPr id="0" name=""/>
        <dsp:cNvSpPr/>
      </dsp:nvSpPr>
      <dsp:spPr>
        <a:xfrm rot="16200000">
          <a:off x="608303" y="2124595"/>
          <a:ext cx="529475" cy="1045565"/>
        </a:xfrm>
        <a:prstGeom prst="round2SameRect">
          <a:avLst/>
        </a:prstGeom>
        <a:solidFill>
          <a:schemeClr val="accent2">
            <a:hueOff val="0"/>
            <a:satOff val="0"/>
            <a:lumOff val="0"/>
            <a:alphaOff val="0"/>
          </a:schemeClr>
        </a:solidFill>
        <a:ln w="1587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a:lnSpc>
              <a:spcPct val="90000"/>
            </a:lnSpc>
            <a:spcBef>
              <a:spcPct val="0"/>
            </a:spcBef>
            <a:spcAft>
              <a:spcPct val="35000"/>
            </a:spcAft>
            <a:buNone/>
          </a:pPr>
          <a:r>
            <a:rPr lang="en-US" sz="1100" kern="1200"/>
            <a:t>1860</a:t>
          </a:r>
        </a:p>
      </dsp:txBody>
      <dsp:txXfrm rot="5400000">
        <a:off x="376106" y="2408487"/>
        <a:ext cx="1019718" cy="477781"/>
      </dsp:txXfrm>
    </dsp:sp>
    <dsp:sp modelId="{99675EA9-2CFA-493E-B22A-83865D313DA3}">
      <dsp:nvSpPr>
        <dsp:cNvPr id="0" name=""/>
        <dsp:cNvSpPr/>
      </dsp:nvSpPr>
      <dsp:spPr>
        <a:xfrm>
          <a:off x="1736" y="0"/>
          <a:ext cx="1742608" cy="18531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06680" numCol="1" spcCol="1270" anchor="b" anchorCtr="1">
          <a:noAutofit/>
        </a:bodyPr>
        <a:lstStyle/>
        <a:p>
          <a:pPr marL="0" lvl="0" indent="0" algn="ctr" defTabSz="622300">
            <a:lnSpc>
              <a:spcPct val="90000"/>
            </a:lnSpc>
            <a:spcBef>
              <a:spcPct val="0"/>
            </a:spcBef>
            <a:spcAft>
              <a:spcPct val="35000"/>
            </a:spcAft>
            <a:buNone/>
          </a:pPr>
          <a:r>
            <a:rPr lang="en-US" sz="1400" kern="1200" dirty="0"/>
            <a:t>In 1860, Henry Varnum Poor formed Poor's Publishing, which published an investor's guide to the railroad industry.</a:t>
          </a:r>
        </a:p>
      </dsp:txBody>
      <dsp:txXfrm>
        <a:off x="1736" y="0"/>
        <a:ext cx="1742608" cy="1853164"/>
      </dsp:txXfrm>
    </dsp:sp>
    <dsp:sp modelId="{092D7749-9260-4D0F-8416-E25C2C0AFB44}">
      <dsp:nvSpPr>
        <dsp:cNvPr id="0" name=""/>
        <dsp:cNvSpPr/>
      </dsp:nvSpPr>
      <dsp:spPr>
        <a:xfrm>
          <a:off x="873041" y="1959060"/>
          <a:ext cx="0" cy="423580"/>
        </a:xfrm>
        <a:prstGeom prst="line">
          <a:avLst/>
        </a:prstGeom>
        <a:noFill/>
        <a:ln w="12700" cap="flat" cmpd="sng" algn="ctr">
          <a:solidFill>
            <a:schemeClr val="accent2">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A89B277C-AF15-4476-A780-BD00855E7FC1}">
      <dsp:nvSpPr>
        <dsp:cNvPr id="0" name=""/>
        <dsp:cNvSpPr/>
      </dsp:nvSpPr>
      <dsp:spPr>
        <a:xfrm>
          <a:off x="820093" y="1853164"/>
          <a:ext cx="105895" cy="105895"/>
        </a:xfrm>
        <a:prstGeom prst="ellipse">
          <a:avLst/>
        </a:prstGeom>
        <a:solidFill>
          <a:schemeClr val="accent2">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AC38D92-4CD4-4E5E-8922-BE5944B1AD17}">
      <dsp:nvSpPr>
        <dsp:cNvPr id="0" name=""/>
        <dsp:cNvSpPr/>
      </dsp:nvSpPr>
      <dsp:spPr>
        <a:xfrm>
          <a:off x="1395823" y="2382640"/>
          <a:ext cx="1045565" cy="529475"/>
        </a:xfrm>
        <a:prstGeom prst="rect">
          <a:avLst/>
        </a:prstGeom>
        <a:solidFill>
          <a:schemeClr val="accent2">
            <a:hueOff val="0"/>
            <a:satOff val="0"/>
            <a:lumOff val="0"/>
            <a:alphaOff val="0"/>
          </a:schemeClr>
        </a:solidFill>
        <a:ln w="1587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a:lnSpc>
              <a:spcPct val="90000"/>
            </a:lnSpc>
            <a:spcBef>
              <a:spcPct val="0"/>
            </a:spcBef>
            <a:spcAft>
              <a:spcPct val="35000"/>
            </a:spcAft>
            <a:buNone/>
          </a:pPr>
          <a:r>
            <a:rPr lang="en-US" sz="1100" kern="1200"/>
            <a:t>1923</a:t>
          </a:r>
        </a:p>
      </dsp:txBody>
      <dsp:txXfrm>
        <a:off x="1395823" y="2382640"/>
        <a:ext cx="1045565" cy="529475"/>
      </dsp:txXfrm>
    </dsp:sp>
    <dsp:sp modelId="{B696FAF8-F040-49E5-8250-78DF9088594A}">
      <dsp:nvSpPr>
        <dsp:cNvPr id="0" name=""/>
        <dsp:cNvSpPr/>
      </dsp:nvSpPr>
      <dsp:spPr>
        <a:xfrm>
          <a:off x="1047302" y="3441592"/>
          <a:ext cx="1742608" cy="18531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06680" rIns="0" bIns="0" numCol="1" spcCol="1270" anchor="t" anchorCtr="1">
          <a:noAutofit/>
        </a:bodyPr>
        <a:lstStyle/>
        <a:p>
          <a:pPr marL="0" lvl="0" indent="0" algn="ctr" defTabSz="622300">
            <a:lnSpc>
              <a:spcPct val="90000"/>
            </a:lnSpc>
            <a:spcBef>
              <a:spcPct val="0"/>
            </a:spcBef>
            <a:spcAft>
              <a:spcPct val="35000"/>
            </a:spcAft>
            <a:buNone/>
          </a:pPr>
          <a:r>
            <a:rPr lang="en-US" sz="1400" kern="1200" dirty="0"/>
            <a:t>In 1923, Standard Statistics Company began rating mortgage bonds and developed its first stock market index consisting of the stocks of 233 U.S. companies, computed weekly.</a:t>
          </a:r>
        </a:p>
      </dsp:txBody>
      <dsp:txXfrm>
        <a:off x="1047302" y="3441592"/>
        <a:ext cx="1742608" cy="1853164"/>
      </dsp:txXfrm>
    </dsp:sp>
    <dsp:sp modelId="{3EF31C13-2478-4059-A68B-63BDC9AB09A2}">
      <dsp:nvSpPr>
        <dsp:cNvPr id="0" name=""/>
        <dsp:cNvSpPr/>
      </dsp:nvSpPr>
      <dsp:spPr>
        <a:xfrm>
          <a:off x="1918606" y="2912116"/>
          <a:ext cx="0" cy="423580"/>
        </a:xfrm>
        <a:prstGeom prst="line">
          <a:avLst/>
        </a:prstGeom>
        <a:noFill/>
        <a:ln w="12700" cap="flat" cmpd="sng" algn="ctr">
          <a:solidFill>
            <a:schemeClr val="accent2">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D4A119EA-645E-4AF7-9E46-CD9EDA55888A}">
      <dsp:nvSpPr>
        <dsp:cNvPr id="0" name=""/>
        <dsp:cNvSpPr/>
      </dsp:nvSpPr>
      <dsp:spPr>
        <a:xfrm>
          <a:off x="1865659" y="3335696"/>
          <a:ext cx="105895" cy="105895"/>
        </a:xfrm>
        <a:prstGeom prst="ellipse">
          <a:avLst/>
        </a:prstGeom>
        <a:solidFill>
          <a:schemeClr val="accent2">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60DD3E3-4F8D-49C9-AD05-D45FA16BB14F}">
      <dsp:nvSpPr>
        <dsp:cNvPr id="0" name=""/>
        <dsp:cNvSpPr/>
      </dsp:nvSpPr>
      <dsp:spPr>
        <a:xfrm>
          <a:off x="2441389" y="2382640"/>
          <a:ext cx="1045565" cy="529475"/>
        </a:xfrm>
        <a:prstGeom prst="rect">
          <a:avLst/>
        </a:prstGeom>
        <a:solidFill>
          <a:schemeClr val="accent2">
            <a:hueOff val="0"/>
            <a:satOff val="0"/>
            <a:lumOff val="0"/>
            <a:alphaOff val="0"/>
          </a:schemeClr>
        </a:solidFill>
        <a:ln w="1587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a:lnSpc>
              <a:spcPct val="90000"/>
            </a:lnSpc>
            <a:spcBef>
              <a:spcPct val="0"/>
            </a:spcBef>
            <a:spcAft>
              <a:spcPct val="35000"/>
            </a:spcAft>
            <a:buNone/>
          </a:pPr>
          <a:r>
            <a:rPr lang="en-US" sz="1100" kern="1200"/>
            <a:t>Mon. 4 Mar. 1957</a:t>
          </a:r>
        </a:p>
      </dsp:txBody>
      <dsp:txXfrm>
        <a:off x="2441389" y="2382640"/>
        <a:ext cx="1045565" cy="529475"/>
      </dsp:txXfrm>
    </dsp:sp>
    <dsp:sp modelId="{7A4764B5-2EBC-4254-9A4B-8B8D4DB01D2F}">
      <dsp:nvSpPr>
        <dsp:cNvPr id="0" name=""/>
        <dsp:cNvSpPr/>
      </dsp:nvSpPr>
      <dsp:spPr>
        <a:xfrm>
          <a:off x="2092867" y="0"/>
          <a:ext cx="1742608" cy="18531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06680" numCol="1" spcCol="1270" anchor="b" anchorCtr="1">
          <a:noAutofit/>
        </a:bodyPr>
        <a:lstStyle/>
        <a:p>
          <a:pPr marL="0" lvl="0" indent="0" algn="ctr" defTabSz="622300">
            <a:lnSpc>
              <a:spcPct val="90000"/>
            </a:lnSpc>
            <a:spcBef>
              <a:spcPct val="0"/>
            </a:spcBef>
            <a:spcAft>
              <a:spcPct val="35000"/>
            </a:spcAft>
            <a:buNone/>
          </a:pPr>
          <a:r>
            <a:rPr lang="en-US" sz="1400" kern="1200" dirty="0"/>
            <a:t>On Monday, March 4, 1957 the index was expanded to its current 500 companies and was renamed the S&amp;P 500 Stock Composite Index.</a:t>
          </a:r>
        </a:p>
      </dsp:txBody>
      <dsp:txXfrm>
        <a:off x="2092867" y="0"/>
        <a:ext cx="1742608" cy="1853164"/>
      </dsp:txXfrm>
    </dsp:sp>
    <dsp:sp modelId="{123D1171-455F-4914-B1BB-336B004DE015}">
      <dsp:nvSpPr>
        <dsp:cNvPr id="0" name=""/>
        <dsp:cNvSpPr/>
      </dsp:nvSpPr>
      <dsp:spPr>
        <a:xfrm>
          <a:off x="2964172" y="1959060"/>
          <a:ext cx="0" cy="423580"/>
        </a:xfrm>
        <a:prstGeom prst="line">
          <a:avLst/>
        </a:prstGeom>
        <a:noFill/>
        <a:ln w="12700" cap="flat" cmpd="sng" algn="ctr">
          <a:solidFill>
            <a:schemeClr val="accent2">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87432437-006A-4785-AD3C-7EC09E2AB0A4}">
      <dsp:nvSpPr>
        <dsp:cNvPr id="0" name=""/>
        <dsp:cNvSpPr/>
      </dsp:nvSpPr>
      <dsp:spPr>
        <a:xfrm>
          <a:off x="2911224" y="1853164"/>
          <a:ext cx="105895" cy="105895"/>
        </a:xfrm>
        <a:prstGeom prst="ellipse">
          <a:avLst/>
        </a:prstGeom>
        <a:solidFill>
          <a:schemeClr val="accent2">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F5B8749-E72F-4F2D-83BE-1E080EBE54DC}">
      <dsp:nvSpPr>
        <dsp:cNvPr id="0" name=""/>
        <dsp:cNvSpPr/>
      </dsp:nvSpPr>
      <dsp:spPr>
        <a:xfrm>
          <a:off x="3486954" y="2382640"/>
          <a:ext cx="1045565" cy="529475"/>
        </a:xfrm>
        <a:prstGeom prst="rect">
          <a:avLst/>
        </a:prstGeom>
        <a:solidFill>
          <a:schemeClr val="accent2">
            <a:hueOff val="0"/>
            <a:satOff val="0"/>
            <a:lumOff val="0"/>
            <a:alphaOff val="0"/>
          </a:schemeClr>
        </a:solidFill>
        <a:ln w="1587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a:lnSpc>
              <a:spcPct val="90000"/>
            </a:lnSpc>
            <a:spcBef>
              <a:spcPct val="0"/>
            </a:spcBef>
            <a:spcAft>
              <a:spcPct val="35000"/>
            </a:spcAft>
            <a:buNone/>
          </a:pPr>
          <a:r>
            <a:rPr lang="en-US" sz="1100" kern="1200"/>
            <a:t>1962</a:t>
          </a:r>
        </a:p>
      </dsp:txBody>
      <dsp:txXfrm>
        <a:off x="3486954" y="2382640"/>
        <a:ext cx="1045565" cy="529475"/>
      </dsp:txXfrm>
    </dsp:sp>
    <dsp:sp modelId="{F98C8290-4F74-481E-9F80-662F1A2DD6C1}">
      <dsp:nvSpPr>
        <dsp:cNvPr id="0" name=""/>
        <dsp:cNvSpPr/>
      </dsp:nvSpPr>
      <dsp:spPr>
        <a:xfrm>
          <a:off x="3138432" y="3441592"/>
          <a:ext cx="1742608" cy="18531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06680" rIns="0" bIns="0" numCol="1" spcCol="1270" anchor="t" anchorCtr="1">
          <a:noAutofit/>
        </a:bodyPr>
        <a:lstStyle/>
        <a:p>
          <a:pPr marL="0" lvl="0" indent="0" algn="ctr" defTabSz="622300">
            <a:lnSpc>
              <a:spcPct val="90000"/>
            </a:lnSpc>
            <a:spcBef>
              <a:spcPct val="0"/>
            </a:spcBef>
            <a:spcAft>
              <a:spcPct val="35000"/>
            </a:spcAft>
            <a:buNone/>
          </a:pPr>
          <a:r>
            <a:rPr lang="en-US" sz="1400" kern="1200" dirty="0"/>
            <a:t>In 1962, </a:t>
          </a:r>
          <a:r>
            <a:rPr lang="en-US" sz="1400" kern="1200" dirty="0" err="1"/>
            <a:t>Ultronic</a:t>
          </a:r>
          <a:r>
            <a:rPr lang="en-US" sz="1400" kern="1200" dirty="0"/>
            <a:t> Systems became the compiler of the S&amp;P indices including the S&amp;P 500 Stock Composite Index, the 425 Stock Industrial Index, the 50 Stock Utility Index, and the 25 Stock Rail Index.</a:t>
          </a:r>
        </a:p>
      </dsp:txBody>
      <dsp:txXfrm>
        <a:off x="3138432" y="3441592"/>
        <a:ext cx="1742608" cy="1853164"/>
      </dsp:txXfrm>
    </dsp:sp>
    <dsp:sp modelId="{C0F99017-046C-4F95-94F9-FF87BB035F5C}">
      <dsp:nvSpPr>
        <dsp:cNvPr id="0" name=""/>
        <dsp:cNvSpPr/>
      </dsp:nvSpPr>
      <dsp:spPr>
        <a:xfrm>
          <a:off x="4009737" y="2912116"/>
          <a:ext cx="0" cy="423580"/>
        </a:xfrm>
        <a:prstGeom prst="line">
          <a:avLst/>
        </a:prstGeom>
        <a:noFill/>
        <a:ln w="12700" cap="flat" cmpd="sng" algn="ctr">
          <a:solidFill>
            <a:schemeClr val="accent2">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12586BF6-CF4B-49D4-A53E-D49CA1A70342}">
      <dsp:nvSpPr>
        <dsp:cNvPr id="0" name=""/>
        <dsp:cNvSpPr/>
      </dsp:nvSpPr>
      <dsp:spPr>
        <a:xfrm>
          <a:off x="3956789" y="3335696"/>
          <a:ext cx="105895" cy="105895"/>
        </a:xfrm>
        <a:prstGeom prst="ellipse">
          <a:avLst/>
        </a:prstGeom>
        <a:solidFill>
          <a:schemeClr val="accent2">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5C2F7EC-8E3D-49DF-B163-23D83FFCFD4F}">
      <dsp:nvSpPr>
        <dsp:cNvPr id="0" name=""/>
        <dsp:cNvSpPr/>
      </dsp:nvSpPr>
      <dsp:spPr>
        <a:xfrm rot="5400000">
          <a:off x="4790564" y="2124595"/>
          <a:ext cx="529475" cy="1045565"/>
        </a:xfrm>
        <a:prstGeom prst="round2SameRect">
          <a:avLst/>
        </a:prstGeom>
        <a:solidFill>
          <a:schemeClr val="accent2">
            <a:hueOff val="0"/>
            <a:satOff val="0"/>
            <a:lumOff val="0"/>
            <a:alphaOff val="0"/>
          </a:schemeClr>
        </a:solidFill>
        <a:ln w="1587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1">
          <a:noAutofit/>
        </a:bodyPr>
        <a:lstStyle/>
        <a:p>
          <a:pPr marL="0" lvl="0" indent="0" algn="ctr" defTabSz="488950">
            <a:lnSpc>
              <a:spcPct val="90000"/>
            </a:lnSpc>
            <a:spcBef>
              <a:spcPct val="0"/>
            </a:spcBef>
            <a:spcAft>
              <a:spcPct val="35000"/>
            </a:spcAft>
            <a:buNone/>
          </a:pPr>
          <a:r>
            <a:rPr lang="en-US" sz="1100" kern="1200" dirty="0"/>
            <a:t>1976</a:t>
          </a:r>
          <a:r>
            <a:rPr lang="he-IL" sz="1100" kern="1200" dirty="0"/>
            <a:t> </a:t>
          </a:r>
          <a:r>
            <a:rPr lang="en-US" sz="1100" kern="1200" dirty="0"/>
            <a:t>31 Aug. </a:t>
          </a:r>
        </a:p>
      </dsp:txBody>
      <dsp:txXfrm rot="-5400000">
        <a:off x="4532520" y="2408487"/>
        <a:ext cx="1019718" cy="477781"/>
      </dsp:txXfrm>
    </dsp:sp>
    <dsp:sp modelId="{9FA551C3-D76B-43BF-AB4E-EDB1F09706FB}">
      <dsp:nvSpPr>
        <dsp:cNvPr id="0" name=""/>
        <dsp:cNvSpPr/>
      </dsp:nvSpPr>
      <dsp:spPr>
        <a:xfrm>
          <a:off x="4183998" y="0"/>
          <a:ext cx="1742608" cy="18531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06680" numCol="1" spcCol="1270" anchor="b" anchorCtr="1">
          <a:noAutofit/>
        </a:bodyPr>
        <a:lstStyle/>
        <a:p>
          <a:pPr marL="0" lvl="0" indent="0" algn="ctr" defTabSz="622300">
            <a:lnSpc>
              <a:spcPct val="90000"/>
            </a:lnSpc>
            <a:spcBef>
              <a:spcPct val="0"/>
            </a:spcBef>
            <a:spcAft>
              <a:spcPct val="35000"/>
            </a:spcAft>
            <a:buNone/>
          </a:pPr>
          <a:r>
            <a:rPr lang="en-US" sz="1400" kern="1200" dirty="0"/>
            <a:t>On August 31, 1976, The Vanguard Group offered the first mutual fund to retail investors that tracked the index.</a:t>
          </a:r>
        </a:p>
      </dsp:txBody>
      <dsp:txXfrm>
        <a:off x="4183998" y="0"/>
        <a:ext cx="1742608" cy="1853164"/>
      </dsp:txXfrm>
    </dsp:sp>
    <dsp:sp modelId="{5281535C-4BCC-4BB7-9CD0-392C39AE6572}">
      <dsp:nvSpPr>
        <dsp:cNvPr id="0" name=""/>
        <dsp:cNvSpPr/>
      </dsp:nvSpPr>
      <dsp:spPr>
        <a:xfrm>
          <a:off x="5055302" y="1959060"/>
          <a:ext cx="0" cy="423580"/>
        </a:xfrm>
        <a:prstGeom prst="line">
          <a:avLst/>
        </a:prstGeom>
        <a:noFill/>
        <a:ln w="12700" cap="flat" cmpd="sng" algn="ctr">
          <a:solidFill>
            <a:schemeClr val="accent2">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C77FF956-95EA-4FF9-A999-E3620854A3CF}">
      <dsp:nvSpPr>
        <dsp:cNvPr id="0" name=""/>
        <dsp:cNvSpPr/>
      </dsp:nvSpPr>
      <dsp:spPr>
        <a:xfrm>
          <a:off x="5002355" y="1853164"/>
          <a:ext cx="105895" cy="105895"/>
        </a:xfrm>
        <a:prstGeom prst="ellipse">
          <a:avLst/>
        </a:prstGeom>
        <a:solidFill>
          <a:schemeClr val="accent2">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RoundedRectangleTimeline">
  <dgm:title val="Rounded Rectangle Timeline"/>
  <dgm:desc val="Use to show a list of events in chronological order. An invisible box contains the description while the date is shown in rectangles, except for the first and last node where the corners of the rectangle are rounded. It can display large amount of text and long descriptive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 val="18"/>
      <dgm:constr type="primFontSz" for="des" forName="Childtext" val="18"/>
      <dgm:constr type="primFontSz" for="des" forName="Childtext" refType="primFontSz" refFor="des" refForName="parent" op="lte"/>
      <dgm:constr type="w" for="ch" forName="composite" refType="w"/>
      <dgm:constr type="h" for="ch" forName="composite" refType="h"/>
      <dgm:constr type="w" for="ch" forName="spaceBetweenRectangles" refType="w" refFor="ch" refForName="composite" fact="-0.4"/>
      <dgm:constr type="w" for="ch" ptType="sibTrans" op="equ"/>
      <dgm:constr type="primFontSz" for="des" forName="parent" op="equ"/>
      <dgm:constr type="primFontSz" for="des" forName="Childtext" op="equ"/>
      <dgm:constr type="primFontSz" for="des" forName="parent1" val="18"/>
      <dgm:constr type="primFontSz" for="des" forName="Childtext1" val="18"/>
      <dgm:constr type="primFontSz" for="des" forName="Childtext1" refType="primFontSz" refFor="des" refForName="parent1" op="lte"/>
      <dgm:constr type="w" for="ch" forName="composite1" refType="w"/>
      <dgm:constr type="h" for="ch" forName="composite1" refType="h"/>
      <dgm:constr type="w" for="ch" forName="spaceBetweenRectangles1" refType="w" refFor="ch" refForName="composite1" fact="-0.4"/>
      <dgm:constr type="primFontSz" for="des" forName="parent1" op="equ"/>
      <dgm:constr type="primFontSz" for="des" forName="Childtext1" op="equ"/>
    </dgm:constrLst>
    <dgm:choose name="layoutByNodeCnt">
      <dgm:if name="twoOrLessNodes" axis="ch" ptType="node" func="cnt" op="lte" val="2">
        <dgm:forEach name="nodesForEach" axis="ch" ptType="node">
          <dgm:layoutNode name="composite">
            <dgm:alg type="composite"/>
            <dgm:shape xmlns:r="http://schemas.openxmlformats.org/officeDocument/2006/relationships" r:blip="">
              <dgm:adjLst/>
            </dgm:shape>
            <dgm:choose name="casesForFirstAndLastNode1">
              <dgm:if name="startNode1" axis="self" ptType="node" func="pos" op="equ" val="1">
                <dgm:choose name="removeLineWhenOnlyOneNode1">
                  <dgm:if name="ifOnlyOneNode1" axis="followSib" ptType="node" func="cnt" op="equ" val="0">
                    <dgm:constrLst>
                      <dgm:constr type="w" for="ch" forName="parent" refType="w" fact="0.95"/>
                      <dgm:constr type="l" for="ch" forName="parent" refType="w" fact="0.025"/>
                      <dgm:constr type="t" for="ch" forName="parent" refType="h" fact="0.45"/>
                      <dgm:constr type="h" for="ch" forName="parent" refType="h" fact="0.1"/>
                      <dgm:constr type="l" for="ch" forName="Childtext" refType="w" fact="0.025"/>
                      <dgm:constr type="w" for="ch" forName="Childtext" refType="w" fact="0.95"/>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if>
                  <dgm:else name="ifMoreThanOne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else>
                </dgm:choose>
              </dgm:if>
              <dgm:else name="notStart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t" for="ch" forName="Childtext" refType="h" fact="0.65"/>
                  <dgm:constr type="w" for="ch" forName="ConnectLine"/>
                  <dgm:constr type="h" for="ch" forName="ConnectLine" refType="h" fact="0.08"/>
                  <dgm:constr type="t" for="ch" forName="ConnectLine" refType="h" fact="0.55"/>
                  <dgm:constr type="ctrX" for="ch" forName="ConnectLine" refType="w" fact="0.5"/>
                  <dgm:constr type="w" for="ch" forName="ConnectLineEnd" refType="h" fact="0.02"/>
                  <dgm:constr type="h" for="ch" forName="ConnectLineEnd" refType="h" fact="0.02"/>
                  <dgm:constr type="b" for="ch" forName="ConnectLineEnd" refType="h" fact="0.65"/>
                  <dgm:constr type="ctrX" for="ch" forName="ConnectLineEnd" refType="w" fact="0.5"/>
                  <dgm:constr type="w" for="ch" forName="EmptyPane" refType="w"/>
                  <dgm:constr type="h" for="ch" forName="EmptyPane" refType="h" fact="0.45"/>
                </dgm:constrLst>
              </dgm:else>
            </dgm:choose>
            <dgm:layoutNode name="parent"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oundRect" r:blip="">
                        <dgm:adjLst/>
                      </dgm:shape>
                    </dgm:if>
                    <dgm:else name="ifMoreThanOneNode">
                      <dgm:choose name="Name18">
                        <dgm:if name="Name19" func="var" arg="dir" op="equ" val="norm">
                          <dgm:shape xmlns:r="http://schemas.openxmlformats.org/officeDocument/2006/relationships" rot="-90" type="round2SameRect" r:blip="">
                            <dgm:adjLst/>
                          </dgm:shape>
                        </dgm:if>
                        <dgm:else name="Name20">
                          <dgm:shape xmlns:r="http://schemas.openxmlformats.org/officeDocument/2006/relationships" rot="90" type="round2SameRect" r:blip="">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90" type="round2SameRect" r:blip="">
                            <dgm:adjLst/>
                          </dgm:shape>
                        </dgm:if>
                        <dgm:else name="Name26">
                          <dgm:shape xmlns:r="http://schemas.openxmlformats.org/officeDocument/2006/relationships" rot="-90" type="round2SameRect" r:blip="">
                            <dgm:adjLst/>
                          </dgm:shape>
                        </dgm:else>
                      </dgm:choose>
                    </dgm:if>
                    <dgm:else name="Name27">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 styleLbl="revTx">
              <dgm:varLst>
                <dgm:bulletEnabled val="1"/>
              </dgm:varLst>
              <dgm:choose name="casesForTxtDirLogic">
                <dgm:if name="Name77"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 styleLbl="lnNode1">
              <dgm:alg type="sp"/>
              <dgm:shape xmlns:r="http://schemas.openxmlformats.org/officeDocument/2006/relationships" type="ellipse" r:blip="">
                <dgm:adjLst/>
              </dgm:shape>
              <dgm:presOf/>
              <dgm:constrLst/>
            </dgm:layoutNode>
            <dgm:layoutNode name="EmptyPane">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if>
      <dgm:else name="moreThanTwoNodes">
        <dgm:forEach name="nodesForEach1" axis="ch" ptType="node">
          <dgm:layoutNode name="composite1">
            <dgm:alg type="composite"/>
            <dgm:shape xmlns:r="http://schemas.openxmlformats.org/officeDocument/2006/relationships" r:blip="">
              <dgm:adjLst/>
            </dgm:shape>
            <dgm:choose name="casesForSnakingLogic21">
              <dgm:if name="oddNode21" axis="self" ptType="node" func="posOdd" op="equ" val="1">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w" for="ch" forName="ConnectLine1"/>
                  <dgm:constr type="h" for="ch" forName="ConnectLine1" refType="h" fact="0.08"/>
                  <dgm:constr type="t" for="ch" forName="ConnectLine1" refType="h" fact="0.37"/>
                  <dgm:constr type="ctrX" for="ch" forName="ConnectLine1" refType="w" fact="0.5"/>
                  <dgm:constr type="w" for="ch" forName="ConnectLineEnd1" refType="h" fact="0.02"/>
                  <dgm:constr type="h" for="ch" forName="ConnectLineEnd1" refType="h" fact="0.02"/>
                  <dgm:constr type="t" for="ch" forName="ConnectLineEnd1" refType="h" fact="0.35"/>
                  <dgm:constr type="ctrX" for="ch" forName="ConnectLineEnd1" refType="w" fact="0.5"/>
                  <dgm:constr type="w" for="ch" forName="EmptyPane1" refType="w"/>
                  <dgm:constr type="t" for="ch" forName="EmptyPane1" refType="h" fact="0.55"/>
                  <dgm:constr type="h" for="ch" forName="EmptyPane1" refType="h" fact="0.45"/>
                </dgm:constrLst>
              </dgm:if>
              <dgm:else name="evenNode2">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t" for="ch" forName="Childtext1" refType="h" fact="0.65"/>
                  <dgm:constr type="w" for="ch" forName="ConnectLine1"/>
                  <dgm:constr type="h" for="ch" forName="ConnectLine1" refType="h" fact="0.08"/>
                  <dgm:constr type="t" for="ch" forName="ConnectLine1" refType="h" fact="0.55"/>
                  <dgm:constr type="ctrX" for="ch" forName="ConnectLine1" refType="w" fact="0.5"/>
                  <dgm:constr type="w" for="ch" forName="ConnectLineEnd1" refType="h" fact="0.02"/>
                  <dgm:constr type="h" for="ch" forName="ConnectLineEnd1" refType="h" fact="0.02"/>
                  <dgm:constr type="b" for="ch" forName="ConnectLineEnd1" refType="h" fact="0.65"/>
                  <dgm:constr type="ctrX" for="ch" forName="ConnectLineEnd1" refType="w" fact="0.5"/>
                  <dgm:constr type="w" for="ch" forName="EmptyPane1" refType="w"/>
                  <dgm:constr type="h" for="ch" forName="EmptyPane1" refType="h" fact="0.45"/>
                </dgm:constrLst>
              </dgm:else>
            </dgm:choose>
            <dgm:layoutNode name="parent1"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12">
                <dgm:if name="startNode12" axis="self" ptType="node" func="pos" op="equ" val="1">
                  <dgm:choose name="removeLineWhenOnlyOneNode12">
                    <dgm:if name="ifOnlyOneNode12" axis="followSib" ptType="node" func="cnt" op="equ" val="0">
                      <dgm:shape xmlns:r="http://schemas.openxmlformats.org/officeDocument/2006/relationships" type="roundRect" r:blip="">
                        <dgm:adjLst/>
                      </dgm:shape>
                    </dgm:if>
                    <dgm:else name="ifMoreThanOneNode12">
                      <dgm:choose name="Name181">
                        <dgm:if name="Name191" func="var" arg="dir" op="equ" val="norm">
                          <dgm:shape xmlns:r="http://schemas.openxmlformats.org/officeDocument/2006/relationships" rot="-90" type="round2SameRect" r:blip="">
                            <dgm:adjLst/>
                          </dgm:shape>
                        </dgm:if>
                        <dgm:else name="Name201">
                          <dgm:shape xmlns:r="http://schemas.openxmlformats.org/officeDocument/2006/relationships" rot="90" type="round2SameRect" r:blip="">
                            <dgm:adjLst/>
                          </dgm:shape>
                        </dgm:else>
                      </dgm:choose>
                    </dgm:else>
                  </dgm:choose>
                </dgm:if>
                <dgm:else name="notStartNode12">
                  <dgm:choose name="Name221">
                    <dgm:if name="Name231" axis="self" ptType="node" func="revPos" op="equ" val="1">
                      <dgm:choose name="Name241">
                        <dgm:if name="Name251" func="var" arg="dir" op="equ" val="norm">
                          <dgm:shape xmlns:r="http://schemas.openxmlformats.org/officeDocument/2006/relationships" rot="90" type="round2SameRect" r:blip="">
                            <dgm:adjLst/>
                          </dgm:shape>
                        </dgm:if>
                        <dgm:else name="Name261">
                          <dgm:shape xmlns:r="http://schemas.openxmlformats.org/officeDocument/2006/relationships" rot="-90" type="round2SameRect" r:blip="">
                            <dgm:adjLst/>
                          </dgm:shape>
                        </dgm:else>
                      </dgm:choose>
                    </dgm:if>
                    <dgm:else name="Name271">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dgm:varLst>
                <dgm:bulletEnabled val="1"/>
              </dgm:varLst>
              <dgm:choose name="casesForTxtDirLogic1">
                <dgm:if name="Name771"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1">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1"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1" styleLbl="lnNode1">
              <dgm:alg type="sp"/>
              <dgm:shape xmlns:r="http://schemas.openxmlformats.org/officeDocument/2006/relationships" type="ellipse" r:blip="">
                <dgm:adjLst/>
              </dgm:shape>
              <dgm:presOf/>
              <dgm:constrLst/>
            </dgm:layoutNode>
            <dgm:layoutNode name="EmptyPane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6/27/2021</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6/27/2021</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6/27/2021</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6/27/2021</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6/27/2021</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6/27/2021</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6/27/2021</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6/27/2021</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6/27/2021</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6/27/2021</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6/27/2021</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6/27/2021</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dt="0"/>
  <p:txStyles>
    <p:titleStyle>
      <a:lvl1pPr algn="l" defTabSz="914400" rtl="1"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r" defTabSz="914400" rtl="1"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r" defTabSz="914400" rtl="1"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r" defTabSz="914400" rtl="1"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r" defTabSz="914400" rtl="1"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r" defTabSz="914400" rtl="1"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r" defTabSz="914400" rtl="1"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r" defTabSz="914400" rtl="1"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r" defTabSz="914400" rtl="1"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r" defTabSz="914400" rtl="1"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7.png"/><Relationship Id="rId2" Type="http://schemas.openxmlformats.org/officeDocument/2006/relationships/diagramData" Target="../diagrams/data1.xml"/><Relationship Id="rId1" Type="http://schemas.openxmlformats.org/officeDocument/2006/relationships/slideLayout" Target="../slideLayouts/slideLayout8.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8.xm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FD68DA-43BA-4508-8DE2-BA9BB7B2FA5B}"/>
              </a:ext>
            </a:extLst>
          </p:cNvPr>
          <p:cNvSpPr>
            <a:spLocks noGrp="1"/>
          </p:cNvSpPr>
          <p:nvPr>
            <p:ph type="title"/>
          </p:nvPr>
        </p:nvSpPr>
        <p:spPr>
          <a:xfrm>
            <a:off x="575730" y="1751307"/>
            <a:ext cx="3872284" cy="2061275"/>
          </a:xfrm>
        </p:spPr>
        <p:txBody>
          <a:bodyPr anchor="b">
            <a:normAutofit/>
          </a:bodyPr>
          <a:lstStyle/>
          <a:p>
            <a:r>
              <a:rPr lang="en-US" dirty="0"/>
              <a:t>Can we predict the S&amp;P500 ?</a:t>
            </a:r>
            <a:br>
              <a:rPr lang="en-US" dirty="0"/>
            </a:br>
            <a:endParaRPr lang="en-US" dirty="0"/>
          </a:p>
        </p:txBody>
      </p:sp>
      <p:pic>
        <p:nvPicPr>
          <p:cNvPr id="1026" name="Picture 2" descr="What is S&amp;amp;P500 index, and how to go about trading it? | Libertex.org">
            <a:extLst>
              <a:ext uri="{FF2B5EF4-FFF2-40B4-BE49-F238E27FC236}">
                <a16:creationId xmlns:a16="http://schemas.microsoft.com/office/drawing/2014/main" id="{966E3D1F-B098-442D-948D-6FD942E1BE5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0863" r="14401" b="2"/>
          <a:stretch/>
        </p:blipFill>
        <p:spPr bwMode="auto">
          <a:xfrm>
            <a:off x="5458984" y="812799"/>
            <a:ext cx="5928344" cy="5294757"/>
          </a:xfrm>
          <a:prstGeom prst="rect">
            <a:avLst/>
          </a:prstGeom>
          <a:solidFill>
            <a:srgbClr val="FFFFFF"/>
          </a:solidFill>
        </p:spPr>
      </p:pic>
    </p:spTree>
    <p:extLst>
      <p:ext uri="{BB962C8B-B14F-4D97-AF65-F5344CB8AC3E}">
        <p14:creationId xmlns:p14="http://schemas.microsoft.com/office/powerpoint/2010/main" val="4043737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0"/>
                <a:lumOff val="100000"/>
              </a:schemeClr>
            </a:gs>
            <a:gs pos="35000">
              <a:schemeClr val="accent1">
                <a:lumMod val="0"/>
                <a:lumOff val="100000"/>
              </a:schemeClr>
            </a:gs>
            <a:gs pos="100000">
              <a:schemeClr val="accent1">
                <a:lumMod val="100000"/>
              </a:schemeClr>
            </a:gs>
          </a:gsLst>
          <a:path path="circle">
            <a:fillToRect l="50000" t="-80000" r="50000" b="180000"/>
          </a:path>
        </a:gra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CC0FEB1-AACF-4A4F-8232-CB462698F8C7}"/>
              </a:ext>
            </a:extLst>
          </p:cNvPr>
          <p:cNvSpPr txBox="1"/>
          <p:nvPr/>
        </p:nvSpPr>
        <p:spPr>
          <a:xfrm>
            <a:off x="333375" y="215384"/>
            <a:ext cx="6096000" cy="461665"/>
          </a:xfrm>
          <a:prstGeom prst="rect">
            <a:avLst/>
          </a:prstGeom>
          <a:noFill/>
        </p:spPr>
        <p:txBody>
          <a:bodyPr wrap="square">
            <a:spAutoFit/>
          </a:bodyPr>
          <a:lstStyle/>
          <a:p>
            <a:r>
              <a:rPr lang="en-US" sz="2400" b="1" i="1" u="sng" dirty="0"/>
              <a:t>Training Some Machine Learning Models</a:t>
            </a:r>
          </a:p>
        </p:txBody>
      </p:sp>
      <p:sp>
        <p:nvSpPr>
          <p:cNvPr id="7" name="TextBox 6">
            <a:extLst>
              <a:ext uri="{FF2B5EF4-FFF2-40B4-BE49-F238E27FC236}">
                <a16:creationId xmlns:a16="http://schemas.microsoft.com/office/drawing/2014/main" id="{F0ACABFC-8B8D-4D52-B945-096B7EE1A7F2}"/>
              </a:ext>
            </a:extLst>
          </p:cNvPr>
          <p:cNvSpPr txBox="1"/>
          <p:nvPr/>
        </p:nvSpPr>
        <p:spPr>
          <a:xfrm>
            <a:off x="209550" y="1077099"/>
            <a:ext cx="11305761" cy="4493538"/>
          </a:xfrm>
          <a:prstGeom prst="rect">
            <a:avLst/>
          </a:prstGeom>
          <a:noFill/>
        </p:spPr>
        <p:txBody>
          <a:bodyPr wrap="square">
            <a:spAutoFit/>
          </a:bodyPr>
          <a:lstStyle/>
          <a:p>
            <a:r>
              <a:rPr lang="en-US" dirty="0"/>
              <a:t> The goal of each model is to predict if the closing price will be higher than the opening price. Hence, in that case, we can achieve a positive return when buying the underlying asset .</a:t>
            </a:r>
          </a:p>
          <a:p>
            <a:endParaRPr lang="en-US" sz="1600" dirty="0">
              <a:solidFill>
                <a:schemeClr val="tx1"/>
              </a:solidFill>
              <a:latin typeface="Proxima Nova"/>
            </a:endParaRPr>
          </a:p>
          <a:p>
            <a:pPr marL="285750" indent="-285750">
              <a:buFont typeface="Arial" panose="020B0604020202020204" pitchFamily="34" charset="0"/>
              <a:buChar char="•"/>
            </a:pPr>
            <a:r>
              <a:rPr lang="en-US" dirty="0"/>
              <a:t> </a:t>
            </a:r>
            <a:r>
              <a:rPr lang="en-US" b="1" i="1" u="sng" dirty="0"/>
              <a:t>Training a Linear Regression Model </a:t>
            </a:r>
            <a:r>
              <a:rPr lang="en-US" dirty="0"/>
              <a:t>: The main difference of this model is that it deals with continuous values instead of binary classes, as mentioned before. We don’t have to train the model with a target variable equal to +1 for Up days and -1 for Down days, our target must be a continuous variable. Since we want to predict a positive gain, or in other words a Closing price higher than the Opening price, now target must be the gain column of our training set. Also, the list of features must be composed of continuous values, such as the previous Open, Close, etc.</a:t>
            </a:r>
            <a:endParaRPr lang="he-IL" dirty="0"/>
          </a:p>
          <a:p>
            <a:pPr marL="285750" indent="-285750">
              <a:buFont typeface="Arial" panose="020B0604020202020204" pitchFamily="34" charset="0"/>
              <a:buChar char="•"/>
            </a:pPr>
            <a:endParaRPr lang="en-US" sz="1800" dirty="0">
              <a:solidFill>
                <a:schemeClr val="tx1"/>
              </a:solidFill>
            </a:endParaRPr>
          </a:p>
          <a:p>
            <a:pPr marL="285750" indent="-285750">
              <a:buFont typeface="Arial" panose="020B0604020202020204" pitchFamily="34" charset="0"/>
              <a:buChar char="•"/>
            </a:pPr>
            <a:r>
              <a:rPr lang="en-US" b="1" i="0" dirty="0">
                <a:solidFill>
                  <a:srgbClr val="000000"/>
                </a:solidFill>
                <a:effectLst/>
                <a:latin typeface="Helvetica Neue"/>
              </a:rPr>
              <a:t>Decision Tree Model </a:t>
            </a:r>
            <a:r>
              <a:rPr lang="en-US" i="0" dirty="0">
                <a:solidFill>
                  <a:srgbClr val="000000"/>
                </a:solidFill>
                <a:effectLst/>
                <a:latin typeface="Arial" panose="020B0604020202020204" pitchFamily="34" charset="0"/>
                <a:cs typeface="Arial" panose="020B0604020202020204" pitchFamily="34" charset="0"/>
              </a:rPr>
              <a:t>- </a:t>
            </a:r>
            <a:r>
              <a:rPr lang="en-US" b="1" i="0" dirty="0">
                <a:solidFill>
                  <a:srgbClr val="000000"/>
                </a:solidFill>
                <a:effectLst/>
                <a:latin typeface="Helvetica Neue"/>
              </a:rPr>
              <a:t>SVM Model - Naive Bayes Model :</a:t>
            </a:r>
          </a:p>
          <a:p>
            <a:r>
              <a:rPr lang="en-US" b="0" i="0" dirty="0">
                <a:solidFill>
                  <a:srgbClr val="262D3D"/>
                </a:solidFill>
                <a:effectLst/>
                <a:latin typeface="Merriweather"/>
              </a:rPr>
              <a:t>      the goal of each model is to predict if the closing price will be higher than the opening price </a:t>
            </a:r>
            <a:endParaRPr lang="en-US" b="1" i="0" dirty="0">
              <a:solidFill>
                <a:srgbClr val="000000"/>
              </a:solidFill>
              <a:effectLst/>
              <a:latin typeface="Helvetica Neue"/>
            </a:endParaRPr>
          </a:p>
          <a:p>
            <a:r>
              <a:rPr lang="en-US" dirty="0"/>
              <a:t> </a:t>
            </a:r>
            <a:endParaRPr lang="en-US" sz="1800" dirty="0">
              <a:solidFill>
                <a:schemeClr val="tx1"/>
              </a:solidFill>
            </a:endParaRPr>
          </a:p>
          <a:p>
            <a:br>
              <a:rPr lang="en-US" sz="1800" dirty="0">
                <a:solidFill>
                  <a:schemeClr val="tx1"/>
                </a:solidFill>
              </a:rPr>
            </a:br>
            <a:endParaRPr lang="he-IL" sz="1800" dirty="0">
              <a:solidFill>
                <a:schemeClr val="tx1"/>
              </a:solidFill>
            </a:endParaRPr>
          </a:p>
          <a:p>
            <a:endParaRPr lang="he-IL" dirty="0"/>
          </a:p>
        </p:txBody>
      </p:sp>
      <p:pic>
        <p:nvPicPr>
          <p:cNvPr id="9" name="Picture 8">
            <a:extLst>
              <a:ext uri="{FF2B5EF4-FFF2-40B4-BE49-F238E27FC236}">
                <a16:creationId xmlns:a16="http://schemas.microsoft.com/office/drawing/2014/main" id="{B0960083-0FCC-46AA-9FC9-262FF5FD3C2E}"/>
              </a:ext>
            </a:extLst>
          </p:cNvPr>
          <p:cNvPicPr>
            <a:picLocks noChangeAspect="1"/>
          </p:cNvPicPr>
          <p:nvPr/>
        </p:nvPicPr>
        <p:blipFill>
          <a:blip r:embed="rId2"/>
          <a:stretch>
            <a:fillRect/>
          </a:stretch>
        </p:blipFill>
        <p:spPr>
          <a:xfrm>
            <a:off x="1476375" y="5013189"/>
            <a:ext cx="9554204" cy="1360997"/>
          </a:xfrm>
          <a:prstGeom prst="rect">
            <a:avLst/>
          </a:prstGeom>
        </p:spPr>
      </p:pic>
    </p:spTree>
    <p:extLst>
      <p:ext uri="{BB962C8B-B14F-4D97-AF65-F5344CB8AC3E}">
        <p14:creationId xmlns:p14="http://schemas.microsoft.com/office/powerpoint/2010/main" val="29869777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0"/>
                <a:lumOff val="100000"/>
              </a:schemeClr>
            </a:gs>
            <a:gs pos="35000">
              <a:schemeClr val="accent1">
                <a:lumMod val="0"/>
                <a:lumOff val="100000"/>
              </a:schemeClr>
            </a:gs>
            <a:gs pos="100000">
              <a:schemeClr val="accent1">
                <a:lumMod val="100000"/>
              </a:schemeClr>
            </a:gs>
          </a:gsLst>
          <a:path path="circle">
            <a:fillToRect l="50000" t="-80000" r="50000" b="180000"/>
          </a:path>
        </a:gra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D295AA7-F967-4DE0-9EC5-3E1623522D94}"/>
              </a:ext>
            </a:extLst>
          </p:cNvPr>
          <p:cNvSpPr txBox="1"/>
          <p:nvPr/>
        </p:nvSpPr>
        <p:spPr>
          <a:xfrm>
            <a:off x="752475" y="258901"/>
            <a:ext cx="10953750" cy="6340197"/>
          </a:xfrm>
          <a:prstGeom prst="rect">
            <a:avLst/>
          </a:prstGeom>
          <a:noFill/>
        </p:spPr>
        <p:txBody>
          <a:bodyPr wrap="square">
            <a:spAutoFit/>
          </a:bodyPr>
          <a:lstStyle/>
          <a:p>
            <a:r>
              <a:rPr lang="en-US" sz="2800" i="1" u="sng" dirty="0"/>
              <a:t>Classification Models Attributes</a:t>
            </a:r>
          </a:p>
          <a:p>
            <a:endParaRPr lang="en-US" dirty="0"/>
          </a:p>
          <a:p>
            <a:r>
              <a:rPr lang="en-US" dirty="0"/>
              <a:t># distance between Highest and Opening price</a:t>
            </a:r>
          </a:p>
          <a:p>
            <a:endParaRPr lang="en-US" dirty="0"/>
          </a:p>
          <a:p>
            <a:r>
              <a:rPr lang="en-US" dirty="0"/>
              <a:t># distance between Lowest and Opening price</a:t>
            </a:r>
          </a:p>
          <a:p>
            <a:endParaRPr lang="en-US" dirty="0"/>
          </a:p>
          <a:p>
            <a:r>
              <a:rPr lang="en-US" dirty="0"/>
              <a:t># distance between Closing and Opening price</a:t>
            </a:r>
          </a:p>
          <a:p>
            <a:endParaRPr lang="en-US" dirty="0"/>
          </a:p>
          <a:p>
            <a:r>
              <a:rPr lang="en-US" b="1" i="1" u="sng" dirty="0"/>
              <a:t>Linear Regression Model Attributes</a:t>
            </a:r>
          </a:p>
          <a:p>
            <a:endParaRPr lang="en-US" dirty="0"/>
          </a:p>
          <a:p>
            <a:r>
              <a:rPr lang="en-US" u="sng" dirty="0">
                <a:latin typeface="Arial" panose="020B0604020202020204" pitchFamily="34" charset="0"/>
                <a:cs typeface="Arial" panose="020B0604020202020204" pitchFamily="34" charset="0"/>
              </a:rPr>
              <a:t>OPEN</a:t>
            </a:r>
            <a:r>
              <a:rPr lang="en-US" dirty="0">
                <a:latin typeface="Arial" panose="020B0604020202020204" pitchFamily="34" charset="0"/>
                <a:cs typeface="Arial" panose="020B0604020202020204" pitchFamily="34" charset="0"/>
              </a:rPr>
              <a:t> - </a:t>
            </a:r>
            <a:r>
              <a:rPr lang="en-US" i="0" dirty="0">
                <a:solidFill>
                  <a:srgbClr val="202124"/>
                </a:solidFill>
                <a:effectLst/>
                <a:latin typeface="Arial" panose="020B0604020202020204" pitchFamily="34" charset="0"/>
                <a:cs typeface="Arial" panose="020B0604020202020204" pitchFamily="34" charset="0"/>
              </a:rPr>
              <a:t> The opening price is the price at which a security first trades upon the opening of an exchange on a trading day.</a:t>
            </a:r>
          </a:p>
          <a:p>
            <a:endParaRPr lang="en-US" dirty="0">
              <a:latin typeface="Arial" panose="020B0604020202020204" pitchFamily="34" charset="0"/>
              <a:cs typeface="Arial" panose="020B0604020202020204" pitchFamily="34" charset="0"/>
            </a:endParaRPr>
          </a:p>
          <a:p>
            <a:r>
              <a:rPr lang="en-US" u="sng" dirty="0">
                <a:latin typeface="Arial" panose="020B0604020202020204" pitchFamily="34" charset="0"/>
                <a:cs typeface="Arial" panose="020B0604020202020204" pitchFamily="34" charset="0"/>
              </a:rPr>
              <a:t>HIGH</a:t>
            </a:r>
            <a:r>
              <a:rPr lang="en-US" dirty="0">
                <a:latin typeface="Arial" panose="020B0604020202020204" pitchFamily="34" charset="0"/>
                <a:cs typeface="Arial" panose="020B0604020202020204" pitchFamily="34" charset="0"/>
              </a:rPr>
              <a:t> - </a:t>
            </a:r>
            <a:r>
              <a:rPr lang="en-US" i="0" dirty="0">
                <a:solidFill>
                  <a:srgbClr val="202124"/>
                </a:solidFill>
                <a:effectLst/>
                <a:latin typeface="Arial" panose="020B0604020202020204" pitchFamily="34" charset="0"/>
                <a:cs typeface="Arial" panose="020B0604020202020204" pitchFamily="34" charset="0"/>
              </a:rPr>
              <a:t> a high stock price a day.</a:t>
            </a:r>
          </a:p>
          <a:p>
            <a:endParaRPr lang="en-US" dirty="0">
              <a:latin typeface="Arial" panose="020B0604020202020204" pitchFamily="34" charset="0"/>
              <a:cs typeface="Arial" panose="020B0604020202020204" pitchFamily="34" charset="0"/>
            </a:endParaRPr>
          </a:p>
          <a:p>
            <a:r>
              <a:rPr lang="en-US" u="sng" dirty="0">
                <a:latin typeface="Arial" panose="020B0604020202020204" pitchFamily="34" charset="0"/>
                <a:cs typeface="Arial" panose="020B0604020202020204" pitchFamily="34" charset="0"/>
              </a:rPr>
              <a:t>LOW</a:t>
            </a:r>
            <a:r>
              <a:rPr lang="en-US" dirty="0">
                <a:latin typeface="Arial" panose="020B0604020202020204" pitchFamily="34" charset="0"/>
                <a:cs typeface="Arial" panose="020B0604020202020204" pitchFamily="34" charset="0"/>
              </a:rPr>
              <a:t> – the lowest price for the stock.</a:t>
            </a:r>
          </a:p>
          <a:p>
            <a:endParaRPr lang="en-US" dirty="0">
              <a:latin typeface="Arial" panose="020B0604020202020204" pitchFamily="34" charset="0"/>
              <a:cs typeface="Arial" panose="020B0604020202020204" pitchFamily="34" charset="0"/>
            </a:endParaRPr>
          </a:p>
          <a:p>
            <a:pPr algn="l"/>
            <a:r>
              <a:rPr lang="en-US" u="sng" dirty="0">
                <a:latin typeface="Arial" panose="020B0604020202020204" pitchFamily="34" charset="0"/>
                <a:cs typeface="Arial" panose="020B0604020202020204" pitchFamily="34" charset="0"/>
              </a:rPr>
              <a:t>VOLUME</a:t>
            </a:r>
            <a:r>
              <a:rPr lang="en-US" dirty="0">
                <a:latin typeface="Arial" panose="020B0604020202020204" pitchFamily="34" charset="0"/>
                <a:cs typeface="Arial" panose="020B0604020202020204" pitchFamily="34" charset="0"/>
              </a:rPr>
              <a:t> - </a:t>
            </a:r>
            <a:r>
              <a:rPr lang="en-US" i="0" dirty="0">
                <a:effectLst/>
                <a:latin typeface="Arial" panose="020B0604020202020204" pitchFamily="34" charset="0"/>
                <a:cs typeface="Arial" panose="020B0604020202020204" pitchFamily="34" charset="0"/>
              </a:rPr>
              <a:t>Volume refers to the amount of shares or contracts traded in an asset or security over a period of time, usually over the course of a trading day.</a:t>
            </a:r>
          </a:p>
          <a:p>
            <a:br>
              <a:rPr lang="en-US" b="0" i="0" dirty="0">
                <a:solidFill>
                  <a:srgbClr val="202124"/>
                </a:solidFill>
                <a:effectLst/>
                <a:latin typeface="arial" panose="020B0604020202020204" pitchFamily="34" charset="0"/>
              </a:rPr>
            </a:br>
            <a:endParaRPr lang="en-US" dirty="0">
              <a:latin typeface="Arial" panose="020B0604020202020204" pitchFamily="34" charset="0"/>
              <a:cs typeface="Arial" panose="020B0604020202020204" pitchFamily="34" charset="0"/>
            </a:endParaRPr>
          </a:p>
          <a:p>
            <a:endParaRPr lang="he-IL" dirty="0"/>
          </a:p>
        </p:txBody>
      </p:sp>
    </p:spTree>
    <p:extLst>
      <p:ext uri="{BB962C8B-B14F-4D97-AF65-F5344CB8AC3E}">
        <p14:creationId xmlns:p14="http://schemas.microsoft.com/office/powerpoint/2010/main" val="39137903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0"/>
                <a:lumOff val="100000"/>
              </a:schemeClr>
            </a:gs>
            <a:gs pos="35000">
              <a:schemeClr val="accent1">
                <a:lumMod val="0"/>
                <a:lumOff val="100000"/>
              </a:schemeClr>
            </a:gs>
            <a:gs pos="100000">
              <a:schemeClr val="accent1">
                <a:lumMod val="100000"/>
              </a:schemeClr>
            </a:gs>
          </a:gsLst>
          <a:path path="circle">
            <a:fillToRect l="50000" t="-80000" r="50000" b="180000"/>
          </a:path>
        </a:gra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0BE0E36-3300-4BE8-9B9C-A74E1A60B33C}"/>
              </a:ext>
            </a:extLst>
          </p:cNvPr>
          <p:cNvSpPr txBox="1"/>
          <p:nvPr/>
        </p:nvSpPr>
        <p:spPr>
          <a:xfrm>
            <a:off x="1143000" y="920234"/>
            <a:ext cx="9144000" cy="3231654"/>
          </a:xfrm>
          <a:prstGeom prst="rect">
            <a:avLst/>
          </a:prstGeom>
          <a:noFill/>
        </p:spPr>
        <p:txBody>
          <a:bodyPr wrap="square">
            <a:spAutoFit/>
          </a:bodyPr>
          <a:lstStyle/>
          <a:p>
            <a:r>
              <a:rPr lang="en-US" sz="2400" b="1" i="1" u="sng" dirty="0">
                <a:latin typeface="Arial" panose="020B0604020202020204" pitchFamily="34" charset="0"/>
                <a:cs typeface="Arial" panose="020B0604020202020204" pitchFamily="34" charset="0"/>
              </a:rPr>
              <a:t>The results</a:t>
            </a:r>
          </a:p>
          <a:p>
            <a:endParaRPr lang="en-US" dirty="0"/>
          </a:p>
          <a:p>
            <a:r>
              <a:rPr lang="en-US" b="1" i="0" dirty="0">
                <a:solidFill>
                  <a:srgbClr val="000000"/>
                </a:solidFill>
                <a:effectLst/>
                <a:latin typeface="Helvetica Neue"/>
              </a:rPr>
              <a:t>Decision Tree Model – 50.93%</a:t>
            </a:r>
          </a:p>
          <a:p>
            <a:endParaRPr lang="en-US" b="1" dirty="0">
              <a:solidFill>
                <a:srgbClr val="000000"/>
              </a:solidFill>
              <a:latin typeface="Helvetica Neue"/>
            </a:endParaRPr>
          </a:p>
          <a:p>
            <a:r>
              <a:rPr lang="en-US" b="1" i="0" dirty="0">
                <a:solidFill>
                  <a:srgbClr val="000000"/>
                </a:solidFill>
                <a:effectLst/>
                <a:latin typeface="Helvetica Neue"/>
              </a:rPr>
              <a:t>Logistic Regression Model – 53.11%</a:t>
            </a:r>
          </a:p>
          <a:p>
            <a:endParaRPr lang="en-US" b="1" dirty="0">
              <a:solidFill>
                <a:srgbClr val="000000"/>
              </a:solidFill>
              <a:latin typeface="Helvetica Neue"/>
            </a:endParaRPr>
          </a:p>
          <a:p>
            <a:r>
              <a:rPr lang="en-US" b="1" i="0" dirty="0">
                <a:solidFill>
                  <a:srgbClr val="000000"/>
                </a:solidFill>
                <a:effectLst/>
                <a:latin typeface="Helvetica Neue"/>
              </a:rPr>
              <a:t>SVM Model – 54.66%</a:t>
            </a:r>
          </a:p>
          <a:p>
            <a:endParaRPr lang="en-US" b="1" dirty="0">
              <a:solidFill>
                <a:srgbClr val="000000"/>
              </a:solidFill>
              <a:latin typeface="Helvetica Neue"/>
            </a:endParaRPr>
          </a:p>
          <a:p>
            <a:r>
              <a:rPr lang="en-US" b="1" i="0" dirty="0">
                <a:solidFill>
                  <a:srgbClr val="000000"/>
                </a:solidFill>
                <a:effectLst/>
                <a:latin typeface="Helvetica Neue"/>
              </a:rPr>
              <a:t>Naive Bayes Model – 53.03%</a:t>
            </a:r>
          </a:p>
          <a:p>
            <a:endParaRPr lang="en-US" b="1" dirty="0">
              <a:solidFill>
                <a:srgbClr val="000000"/>
              </a:solidFill>
              <a:latin typeface="Helvetica Neue"/>
            </a:endParaRPr>
          </a:p>
          <a:p>
            <a:r>
              <a:rPr lang="en-US" b="1" i="1" u="sng" dirty="0"/>
              <a:t>Percentages of accuracy in the prediction of the models .</a:t>
            </a:r>
          </a:p>
        </p:txBody>
      </p:sp>
      <p:pic>
        <p:nvPicPr>
          <p:cNvPr id="4" name="Picture 3">
            <a:extLst>
              <a:ext uri="{FF2B5EF4-FFF2-40B4-BE49-F238E27FC236}">
                <a16:creationId xmlns:a16="http://schemas.microsoft.com/office/drawing/2014/main" id="{9B596DF7-9F85-44DE-81F1-C8F945868691}"/>
              </a:ext>
            </a:extLst>
          </p:cNvPr>
          <p:cNvPicPr>
            <a:picLocks noChangeAspect="1"/>
          </p:cNvPicPr>
          <p:nvPr/>
        </p:nvPicPr>
        <p:blipFill>
          <a:blip r:embed="rId2"/>
          <a:stretch>
            <a:fillRect/>
          </a:stretch>
        </p:blipFill>
        <p:spPr>
          <a:xfrm>
            <a:off x="8086725" y="3514726"/>
            <a:ext cx="3657600" cy="2743200"/>
          </a:xfrm>
          <a:prstGeom prst="rect">
            <a:avLst/>
          </a:prstGeom>
        </p:spPr>
      </p:pic>
    </p:spTree>
    <p:extLst>
      <p:ext uri="{BB962C8B-B14F-4D97-AF65-F5344CB8AC3E}">
        <p14:creationId xmlns:p14="http://schemas.microsoft.com/office/powerpoint/2010/main" val="8367073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0"/>
                <a:lumOff val="100000"/>
              </a:schemeClr>
            </a:gs>
            <a:gs pos="35000">
              <a:schemeClr val="accent1">
                <a:lumMod val="0"/>
                <a:lumOff val="100000"/>
              </a:schemeClr>
            </a:gs>
            <a:gs pos="100000">
              <a:schemeClr val="accent1">
                <a:lumMod val="100000"/>
              </a:schemeClr>
            </a:gs>
          </a:gsLst>
          <a:path path="circle">
            <a:fillToRect l="50000" t="-80000" r="50000" b="180000"/>
          </a:path>
        </a:gra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3BC4C01-5B50-4A4E-9C43-824BEF376C20}"/>
              </a:ext>
            </a:extLst>
          </p:cNvPr>
          <p:cNvSpPr txBox="1"/>
          <p:nvPr/>
        </p:nvSpPr>
        <p:spPr>
          <a:xfrm>
            <a:off x="406400" y="1280160"/>
            <a:ext cx="11531600" cy="2031325"/>
          </a:xfrm>
          <a:prstGeom prst="rect">
            <a:avLst/>
          </a:prstGeom>
          <a:noFill/>
        </p:spPr>
        <p:txBody>
          <a:bodyPr wrap="square">
            <a:spAutoFit/>
          </a:bodyPr>
          <a:lstStyle/>
          <a:p>
            <a:r>
              <a:rPr lang="en-US" dirty="0"/>
              <a:t>Even in the financial world, Machine Learning is welcomed as a powerful instrument to learn from data and give us great forecasting tools. Each model shows different values of accuracy and precision, but in general, all models can be aggregated to achieve a better result than each one of them taken singularly</a:t>
            </a:r>
          </a:p>
          <a:p>
            <a:endParaRPr lang="en-US" dirty="0"/>
          </a:p>
          <a:p>
            <a:endParaRPr lang="en-US" dirty="0"/>
          </a:p>
          <a:p>
            <a:endParaRPr lang="en-US" dirty="0"/>
          </a:p>
          <a:p>
            <a:endParaRPr lang="he-IL" dirty="0"/>
          </a:p>
        </p:txBody>
      </p:sp>
      <p:sp>
        <p:nvSpPr>
          <p:cNvPr id="6" name="TextBox 5">
            <a:extLst>
              <a:ext uri="{FF2B5EF4-FFF2-40B4-BE49-F238E27FC236}">
                <a16:creationId xmlns:a16="http://schemas.microsoft.com/office/drawing/2014/main" id="{0E15BC69-18D3-4FEB-83FC-4A5E871077DD}"/>
              </a:ext>
            </a:extLst>
          </p:cNvPr>
          <p:cNvSpPr txBox="1"/>
          <p:nvPr/>
        </p:nvSpPr>
        <p:spPr>
          <a:xfrm>
            <a:off x="812800" y="460494"/>
            <a:ext cx="7294880" cy="523220"/>
          </a:xfrm>
          <a:prstGeom prst="rect">
            <a:avLst/>
          </a:prstGeom>
          <a:noFill/>
        </p:spPr>
        <p:txBody>
          <a:bodyPr wrap="square">
            <a:spAutoFit/>
          </a:bodyPr>
          <a:lstStyle/>
          <a:p>
            <a:r>
              <a:rPr lang="en-US" sz="2800" b="1" i="1" u="sng" dirty="0"/>
              <a:t>Conclusion</a:t>
            </a:r>
          </a:p>
        </p:txBody>
      </p:sp>
      <p:pic>
        <p:nvPicPr>
          <p:cNvPr id="10" name="Picture 9">
            <a:extLst>
              <a:ext uri="{FF2B5EF4-FFF2-40B4-BE49-F238E27FC236}">
                <a16:creationId xmlns:a16="http://schemas.microsoft.com/office/drawing/2014/main" id="{F981460D-4361-4356-A876-DD8F4A2C69EA}"/>
              </a:ext>
            </a:extLst>
          </p:cNvPr>
          <p:cNvPicPr>
            <a:picLocks noChangeAspect="1"/>
          </p:cNvPicPr>
          <p:nvPr/>
        </p:nvPicPr>
        <p:blipFill>
          <a:blip r:embed="rId2"/>
          <a:stretch>
            <a:fillRect/>
          </a:stretch>
        </p:blipFill>
        <p:spPr>
          <a:xfrm>
            <a:off x="254000" y="3298602"/>
            <a:ext cx="5923280" cy="2946452"/>
          </a:xfrm>
          <a:prstGeom prst="rect">
            <a:avLst/>
          </a:prstGeom>
        </p:spPr>
      </p:pic>
      <p:pic>
        <p:nvPicPr>
          <p:cNvPr id="12" name="Picture 11">
            <a:extLst>
              <a:ext uri="{FF2B5EF4-FFF2-40B4-BE49-F238E27FC236}">
                <a16:creationId xmlns:a16="http://schemas.microsoft.com/office/drawing/2014/main" id="{277F724D-6816-4E32-8F7E-6398E25A6C2F}"/>
              </a:ext>
            </a:extLst>
          </p:cNvPr>
          <p:cNvPicPr>
            <a:picLocks noChangeAspect="1"/>
          </p:cNvPicPr>
          <p:nvPr/>
        </p:nvPicPr>
        <p:blipFill>
          <a:blip r:embed="rId3"/>
          <a:stretch>
            <a:fillRect/>
          </a:stretch>
        </p:blipFill>
        <p:spPr>
          <a:xfrm>
            <a:off x="6712999" y="3313154"/>
            <a:ext cx="5306281" cy="2931900"/>
          </a:xfrm>
          <a:prstGeom prst="rect">
            <a:avLst/>
          </a:prstGeom>
        </p:spPr>
      </p:pic>
    </p:spTree>
    <p:extLst>
      <p:ext uri="{BB962C8B-B14F-4D97-AF65-F5344CB8AC3E}">
        <p14:creationId xmlns:p14="http://schemas.microsoft.com/office/powerpoint/2010/main" val="30005138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0"/>
                <a:lumOff val="100000"/>
              </a:schemeClr>
            </a:gs>
            <a:gs pos="35000">
              <a:schemeClr val="accent1">
                <a:lumMod val="0"/>
                <a:lumOff val="100000"/>
              </a:schemeClr>
            </a:gs>
            <a:gs pos="100000">
              <a:schemeClr val="accent1">
                <a:lumMod val="100000"/>
              </a:schemeClr>
            </a:gs>
          </a:gsLst>
          <a:path path="circle">
            <a:fillToRect l="50000" t="-80000" r="50000" b="180000"/>
          </a:path>
        </a:gra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9C8689A-38FB-4FEE-9291-B4DCDA5AFA27}"/>
              </a:ext>
            </a:extLst>
          </p:cNvPr>
          <p:cNvSpPr txBox="1"/>
          <p:nvPr/>
        </p:nvSpPr>
        <p:spPr>
          <a:xfrm>
            <a:off x="1847850" y="777359"/>
            <a:ext cx="6096000" cy="461665"/>
          </a:xfrm>
          <a:prstGeom prst="rect">
            <a:avLst/>
          </a:prstGeom>
          <a:noFill/>
        </p:spPr>
        <p:txBody>
          <a:bodyPr wrap="square">
            <a:spAutoFit/>
          </a:bodyPr>
          <a:lstStyle/>
          <a:p>
            <a:r>
              <a:rPr lang="en-US" sz="2400" dirty="0" err="1"/>
              <a:t>github</a:t>
            </a:r>
            <a:endParaRPr lang="he-IL" sz="2400" dirty="0"/>
          </a:p>
        </p:txBody>
      </p:sp>
      <p:sp>
        <p:nvSpPr>
          <p:cNvPr id="5" name="TextBox 4">
            <a:extLst>
              <a:ext uri="{FF2B5EF4-FFF2-40B4-BE49-F238E27FC236}">
                <a16:creationId xmlns:a16="http://schemas.microsoft.com/office/drawing/2014/main" id="{44360781-82E8-47E5-BEBC-E75031E1C457}"/>
              </a:ext>
            </a:extLst>
          </p:cNvPr>
          <p:cNvSpPr txBox="1"/>
          <p:nvPr/>
        </p:nvSpPr>
        <p:spPr>
          <a:xfrm>
            <a:off x="1666875" y="1596509"/>
            <a:ext cx="6096000" cy="369332"/>
          </a:xfrm>
          <a:prstGeom prst="rect">
            <a:avLst/>
          </a:prstGeom>
          <a:noFill/>
        </p:spPr>
        <p:txBody>
          <a:bodyPr wrap="square">
            <a:spAutoFit/>
          </a:bodyPr>
          <a:lstStyle/>
          <a:p>
            <a:r>
              <a:rPr lang="en-US" dirty="0"/>
              <a:t>https://github.com/ofekag/S-P-Predictions.git</a:t>
            </a:r>
            <a:endParaRPr lang="he-IL" dirty="0"/>
          </a:p>
        </p:txBody>
      </p:sp>
    </p:spTree>
    <p:extLst>
      <p:ext uri="{BB962C8B-B14F-4D97-AF65-F5344CB8AC3E}">
        <p14:creationId xmlns:p14="http://schemas.microsoft.com/office/powerpoint/2010/main" val="27921886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2B0E881-96F8-4B27-BC4F-7134DAF0FA38}"/>
              </a:ext>
            </a:extLst>
          </p:cNvPr>
          <p:cNvSpPr txBox="1"/>
          <p:nvPr/>
        </p:nvSpPr>
        <p:spPr>
          <a:xfrm>
            <a:off x="85725" y="758309"/>
            <a:ext cx="11915775" cy="4801314"/>
          </a:xfrm>
          <a:prstGeom prst="rect">
            <a:avLst/>
          </a:prstGeom>
          <a:noFill/>
        </p:spPr>
        <p:txBody>
          <a:bodyPr wrap="square">
            <a:spAutoFit/>
          </a:bodyPr>
          <a:lstStyle/>
          <a:p>
            <a:pPr algn="r"/>
            <a:r>
              <a:rPr lang="he-IL" dirty="0"/>
              <a:t>חשיבות שאלת המחקר שלנו . </a:t>
            </a:r>
          </a:p>
          <a:p>
            <a:pPr algn="r"/>
            <a:r>
              <a:rPr lang="he-IL" dirty="0"/>
              <a:t>בעזרת העבודה שלנו אפשר לראות כי מאוד קשה לחזות את שוק ההון ואפשר להבין כי חיזוי השוק הוא דבר שקשה מאוד לעשות מכיון שאם היה מתאפשר אז הדרך לעושר הייתה מהירה מתמיד . </a:t>
            </a:r>
          </a:p>
          <a:p>
            <a:pPr algn="r"/>
            <a:r>
              <a:rPr lang="he-IL" dirty="0"/>
              <a:t>במהלך העבודה נתקלנו במספר קשיים .</a:t>
            </a:r>
          </a:p>
          <a:p>
            <a:pPr algn="r"/>
            <a:r>
              <a:rPr lang="he-IL" dirty="0"/>
              <a:t>בנסיון להגדיל את תאריכי החיזוי נתקלנו בקשיים שהרי ברגע שטווח החיזוי עולה ניתן לראות כי הדיוק יורד לאחוזים שלא ישרתו אותנו . </a:t>
            </a:r>
          </a:p>
          <a:p>
            <a:pPr algn="r"/>
            <a:endParaRPr lang="he-IL" dirty="0"/>
          </a:p>
          <a:p>
            <a:pPr algn="r"/>
            <a:r>
              <a:rPr lang="he-IL" dirty="0"/>
              <a:t>אפשר להבין כי בעזרת חיזוי והעבודה עם בסיס נתונים אפשר "לחזות" אם כי במידה מסויימת את שוק הוון . </a:t>
            </a:r>
          </a:p>
          <a:p>
            <a:pPr algn="r"/>
            <a:r>
              <a:rPr lang="he-IL" dirty="0"/>
              <a:t>תחום זה נקרא מסחר אלגו טריידינג . </a:t>
            </a:r>
          </a:p>
          <a:p>
            <a:pPr algn="r"/>
            <a:r>
              <a:rPr lang="he-IL" dirty="0"/>
              <a:t>התום הולך ומתפתח ודורש הבנה מעמיקה הן בשוק ההון והן בתחום מידע נתונים וכמובן בלמידת מכונה .</a:t>
            </a:r>
          </a:p>
          <a:p>
            <a:pPr algn="r"/>
            <a:endParaRPr lang="he-IL" dirty="0"/>
          </a:p>
          <a:p>
            <a:pPr algn="r"/>
            <a:r>
              <a:rPr lang="he-IL" dirty="0"/>
              <a:t>במחקר פעלנו על הנתונים המייבואים מיאהו פאייננס.  מספר מודלים ובעזרתם הגענו לחיזוי . </a:t>
            </a:r>
          </a:p>
          <a:p>
            <a:pPr algn="r"/>
            <a:r>
              <a:rPr lang="he-IL" dirty="0"/>
              <a:t>כמובן לאחר שלב הבדיקה ולימוד המוכנה יכולנו להריץ את המודל על "זמן אמת " כמובן שהכל בדיעבד . </a:t>
            </a:r>
          </a:p>
          <a:p>
            <a:pPr algn="r"/>
            <a:endParaRPr lang="he-IL" dirty="0"/>
          </a:p>
          <a:p>
            <a:pPr algn="r"/>
            <a:r>
              <a:rPr lang="he-IL" dirty="0"/>
              <a:t>שאלת המחקר שלנו יכולה לשרת אתם הסוחר בשוק ההון ויכולה לתת את ניתוח המחשב בכדי להבין ולקבל דאטה נוסף לכיון השוק . </a:t>
            </a:r>
          </a:p>
          <a:p>
            <a:pPr algn="r"/>
            <a:r>
              <a:rPr lang="he-IL" dirty="0"/>
              <a:t>מידע זה יכול ולעזור במסחר .</a:t>
            </a:r>
          </a:p>
          <a:p>
            <a:pPr algn="r"/>
            <a:r>
              <a:rPr lang="he-IL" dirty="0"/>
              <a:t> </a:t>
            </a:r>
          </a:p>
          <a:p>
            <a:pPr algn="r"/>
            <a:endParaRPr lang="he-IL" dirty="0"/>
          </a:p>
        </p:txBody>
      </p:sp>
    </p:spTree>
    <p:extLst>
      <p:ext uri="{BB962C8B-B14F-4D97-AF65-F5344CB8AC3E}">
        <p14:creationId xmlns:p14="http://schemas.microsoft.com/office/powerpoint/2010/main" val="1927004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lumMod val="60000"/>
            <a:lumOff val="40000"/>
          </a:schemeClr>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728576" y="664997"/>
            <a:ext cx="9729874" cy="1102047"/>
          </a:xfrm>
        </p:spPr>
        <p:txBody>
          <a:bodyPr>
            <a:normAutofit/>
          </a:bodyPr>
          <a:lstStyle/>
          <a:p>
            <a:r>
              <a:rPr lang="en-US" sz="2800" b="1" i="1" u="sng" dirty="0">
                <a:cs typeface="+mj-cs"/>
              </a:rPr>
              <a:t>S&amp;P 500 </a:t>
            </a:r>
            <a:r>
              <a:rPr lang="en-US" sz="2800" b="1" i="1" u="sng" dirty="0" err="1">
                <a:cs typeface="+mj-cs"/>
              </a:rPr>
              <a:t>INEDx</a:t>
            </a:r>
            <a:r>
              <a:rPr lang="en-US" sz="2800" b="1" i="1" u="sng" dirty="0">
                <a:cs typeface="+mj-cs"/>
              </a:rPr>
              <a:t> </a:t>
            </a:r>
            <a:r>
              <a:rPr lang="en-US" sz="2800" b="1" i="1" u="sng" dirty="0" err="1">
                <a:cs typeface="+mj-cs"/>
              </a:rPr>
              <a:t>backround</a:t>
            </a:r>
            <a:r>
              <a:rPr lang="en-US" sz="2800" b="1" i="1" u="sng" dirty="0">
                <a:cs typeface="+mj-cs"/>
              </a:rPr>
              <a:t> </a:t>
            </a:r>
          </a:p>
          <a:p>
            <a:endParaRPr lang="en-US" dirty="0"/>
          </a:p>
        </p:txBody>
      </p:sp>
      <p:sp>
        <p:nvSpPr>
          <p:cNvPr id="7" name="TextBox 6">
            <a:extLst>
              <a:ext uri="{FF2B5EF4-FFF2-40B4-BE49-F238E27FC236}">
                <a16:creationId xmlns:a16="http://schemas.microsoft.com/office/drawing/2014/main" id="{E7C6300F-0724-4C73-9A51-4AA823D98FAE}"/>
              </a:ext>
            </a:extLst>
          </p:cNvPr>
          <p:cNvSpPr txBox="1"/>
          <p:nvPr/>
        </p:nvSpPr>
        <p:spPr>
          <a:xfrm>
            <a:off x="387325" y="1415240"/>
            <a:ext cx="3886200" cy="3139321"/>
          </a:xfrm>
          <a:prstGeom prst="rect">
            <a:avLst/>
          </a:prstGeom>
          <a:noFill/>
        </p:spPr>
        <p:txBody>
          <a:bodyPr wrap="square">
            <a:spAutoFit/>
          </a:bodyPr>
          <a:lstStyle/>
          <a:p>
            <a:endParaRPr lang="en-US" dirty="0"/>
          </a:p>
          <a:p>
            <a:r>
              <a:rPr lang="en-US" dirty="0"/>
              <a:t>The S&amp;P 500 is a free-float weighted measurement stock market index of 500 of the largest companies listed on stock exchanges in the United States. It is one of the most followed equity indices.</a:t>
            </a:r>
          </a:p>
          <a:p>
            <a:endParaRPr lang="en-US" dirty="0"/>
          </a:p>
          <a:p>
            <a:endParaRPr lang="en-US" dirty="0"/>
          </a:p>
          <a:p>
            <a:endParaRPr lang="en-US" dirty="0"/>
          </a:p>
          <a:p>
            <a:endParaRPr lang="he-IL" dirty="0"/>
          </a:p>
        </p:txBody>
      </p:sp>
      <p:pic>
        <p:nvPicPr>
          <p:cNvPr id="2050" name="Picture 2" descr="מה זו קרן פנסיה שצמודה למדד S&amp;amp;P 500 והאם כדאי לי לשקול אותה? - גלובס">
            <a:extLst>
              <a:ext uri="{FF2B5EF4-FFF2-40B4-BE49-F238E27FC236}">
                <a16:creationId xmlns:a16="http://schemas.microsoft.com/office/drawing/2014/main" id="{61E05851-8A6E-4E1C-9173-2FE32A6ECFE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1937" y="4181475"/>
            <a:ext cx="3524250" cy="172402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E0F4BAE0-55F7-47CA-A560-A4740F0E1167}"/>
              </a:ext>
            </a:extLst>
          </p:cNvPr>
          <p:cNvPicPr>
            <a:picLocks noChangeAspect="1"/>
          </p:cNvPicPr>
          <p:nvPr/>
        </p:nvPicPr>
        <p:blipFill>
          <a:blip r:embed="rId3"/>
          <a:stretch>
            <a:fillRect/>
          </a:stretch>
        </p:blipFill>
        <p:spPr>
          <a:xfrm>
            <a:off x="8491450" y="4000426"/>
            <a:ext cx="3313225" cy="2205365"/>
          </a:xfrm>
          <a:prstGeom prst="rect">
            <a:avLst/>
          </a:prstGeom>
        </p:spPr>
      </p:pic>
      <p:sp>
        <p:nvSpPr>
          <p:cNvPr id="13" name="TextBox 12">
            <a:extLst>
              <a:ext uri="{FF2B5EF4-FFF2-40B4-BE49-F238E27FC236}">
                <a16:creationId xmlns:a16="http://schemas.microsoft.com/office/drawing/2014/main" id="{90C57FFF-DEDE-4039-8733-30DC096ACA07}"/>
              </a:ext>
            </a:extLst>
          </p:cNvPr>
          <p:cNvSpPr txBox="1"/>
          <p:nvPr/>
        </p:nvSpPr>
        <p:spPr>
          <a:xfrm>
            <a:off x="4848227" y="1120765"/>
            <a:ext cx="2781298" cy="3139321"/>
          </a:xfrm>
          <a:prstGeom prst="rect">
            <a:avLst/>
          </a:prstGeom>
          <a:noFill/>
        </p:spPr>
        <p:txBody>
          <a:bodyPr wrap="square">
            <a:spAutoFit/>
          </a:bodyPr>
          <a:lstStyle/>
          <a:p>
            <a:endParaRPr lang="en-US" dirty="0"/>
          </a:p>
          <a:p>
            <a:endParaRPr lang="en-US" dirty="0"/>
          </a:p>
          <a:p>
            <a:r>
              <a:rPr lang="en-US" b="0" i="0" dirty="0">
                <a:solidFill>
                  <a:srgbClr val="202122"/>
                </a:solidFill>
                <a:effectLst/>
                <a:latin typeface="Arial" panose="020B0604020202020204" pitchFamily="34" charset="0"/>
              </a:rPr>
              <a:t>The S&amp;P 500 index is a </a:t>
            </a:r>
            <a:r>
              <a:rPr lang="en-US" b="0" i="0" u="none" strike="noStrike" dirty="0">
                <a:effectLst/>
                <a:latin typeface="Arial" panose="020B0604020202020204" pitchFamily="34" charset="0"/>
              </a:rPr>
              <a:t>capitalization-weighted index</a:t>
            </a:r>
            <a:r>
              <a:rPr lang="en-US" b="0" i="0" dirty="0">
                <a:effectLst/>
                <a:latin typeface="Arial" panose="020B0604020202020204" pitchFamily="34" charset="0"/>
              </a:rPr>
              <a:t> and the 10 largest companies in the index account for 27.5</a:t>
            </a:r>
            <a:r>
              <a:rPr lang="en-US" b="0" i="0" dirty="0">
                <a:solidFill>
                  <a:srgbClr val="202122"/>
                </a:solidFill>
                <a:effectLst/>
                <a:latin typeface="Arial" panose="020B0604020202020204" pitchFamily="34" charset="0"/>
              </a:rPr>
              <a:t>% of the market capitalization of the index. </a:t>
            </a:r>
            <a:endParaRPr lang="en-US" dirty="0"/>
          </a:p>
          <a:p>
            <a:endParaRPr lang="en-US" dirty="0"/>
          </a:p>
          <a:p>
            <a:endParaRPr lang="he-IL" dirty="0"/>
          </a:p>
        </p:txBody>
      </p:sp>
      <p:sp>
        <p:nvSpPr>
          <p:cNvPr id="15" name="TextBox 14">
            <a:extLst>
              <a:ext uri="{FF2B5EF4-FFF2-40B4-BE49-F238E27FC236}">
                <a16:creationId xmlns:a16="http://schemas.microsoft.com/office/drawing/2014/main" id="{9773EFE0-1688-4927-B855-4A9DE4C17589}"/>
              </a:ext>
            </a:extLst>
          </p:cNvPr>
          <p:cNvSpPr txBox="1"/>
          <p:nvPr/>
        </p:nvSpPr>
        <p:spPr>
          <a:xfrm>
            <a:off x="8632955" y="1634252"/>
            <a:ext cx="3423412" cy="2308324"/>
          </a:xfrm>
          <a:prstGeom prst="rect">
            <a:avLst/>
          </a:prstGeom>
          <a:noFill/>
        </p:spPr>
        <p:txBody>
          <a:bodyPr wrap="square">
            <a:spAutoFit/>
          </a:bodyPr>
          <a:lstStyle/>
          <a:p>
            <a:r>
              <a:rPr lang="en-US" dirty="0"/>
              <a:t>The index is associated with many ticker symbols, including: ^GSPC, INX, and $SPX, depending on market or website. The index value is updated every 15 seconds, or 1,559 times per trading day, with price updates disseminated by Reuters.</a:t>
            </a:r>
            <a:endParaRPr lang="he-IL" dirty="0"/>
          </a:p>
        </p:txBody>
      </p:sp>
      <p:pic>
        <p:nvPicPr>
          <p:cNvPr id="8" name="Picture 7">
            <a:extLst>
              <a:ext uri="{FF2B5EF4-FFF2-40B4-BE49-F238E27FC236}">
                <a16:creationId xmlns:a16="http://schemas.microsoft.com/office/drawing/2014/main" id="{C8A5A1FF-F8CA-4FE8-BE3C-BF9743651223}"/>
              </a:ext>
            </a:extLst>
          </p:cNvPr>
          <p:cNvPicPr>
            <a:picLocks noChangeAspect="1"/>
          </p:cNvPicPr>
          <p:nvPr/>
        </p:nvPicPr>
        <p:blipFill>
          <a:blip r:embed="rId4"/>
          <a:stretch>
            <a:fillRect/>
          </a:stretch>
        </p:blipFill>
        <p:spPr>
          <a:xfrm>
            <a:off x="4398913" y="4041011"/>
            <a:ext cx="3457107" cy="1981199"/>
          </a:xfrm>
          <a:prstGeom prst="rect">
            <a:avLst/>
          </a:prstGeom>
        </p:spPr>
      </p:pic>
    </p:spTree>
    <p:extLst>
      <p:ext uri="{BB962C8B-B14F-4D97-AF65-F5344CB8AC3E}">
        <p14:creationId xmlns:p14="http://schemas.microsoft.com/office/powerpoint/2010/main" val="1917146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A74ECF4-DD31-437C-B6BC-ECB6EE9D662D}"/>
              </a:ext>
            </a:extLst>
          </p:cNvPr>
          <p:cNvSpPr txBox="1"/>
          <p:nvPr/>
        </p:nvSpPr>
        <p:spPr>
          <a:xfrm>
            <a:off x="1039177" y="4627406"/>
            <a:ext cx="10113645" cy="743682"/>
          </a:xfrm>
          <a:prstGeom prst="rect">
            <a:avLst/>
          </a:prstGeom>
        </p:spPr>
        <p:txBody>
          <a:bodyPr vert="horz" lIns="91440" tIns="0" rIns="91440" bIns="0" rtlCol="0" anchor="b">
            <a:normAutofit/>
          </a:bodyPr>
          <a:lstStyle/>
          <a:p>
            <a:pPr rtl="1">
              <a:lnSpc>
                <a:spcPct val="90000"/>
              </a:lnSpc>
              <a:spcBef>
                <a:spcPct val="0"/>
              </a:spcBef>
              <a:spcAft>
                <a:spcPts val="600"/>
              </a:spcAft>
            </a:pPr>
            <a:endParaRPr lang="en-US" sz="3600" b="0" i="0" kern="1200" spc="-50" baseline="0" dirty="0">
              <a:solidFill>
                <a:srgbClr val="FFFFFF"/>
              </a:solidFill>
              <a:latin typeface="+mj-lt"/>
              <a:ea typeface="+mj-ea"/>
              <a:cs typeface="+mj-cs"/>
            </a:endParaRPr>
          </a:p>
        </p:txBody>
      </p:sp>
      <p:sp>
        <p:nvSpPr>
          <p:cNvPr id="22" name="Title 21">
            <a:extLst>
              <a:ext uri="{FF2B5EF4-FFF2-40B4-BE49-F238E27FC236}">
                <a16:creationId xmlns:a16="http://schemas.microsoft.com/office/drawing/2014/main" id="{3B429EB3-96EE-406A-A6F0-690C8FF6884B}"/>
              </a:ext>
            </a:extLst>
          </p:cNvPr>
          <p:cNvSpPr>
            <a:spLocks noGrp="1"/>
          </p:cNvSpPr>
          <p:nvPr>
            <p:ph type="title"/>
          </p:nvPr>
        </p:nvSpPr>
        <p:spPr/>
        <p:txBody>
          <a:bodyPr/>
          <a:lstStyle/>
          <a:p>
            <a:r>
              <a:rPr lang="en-US" dirty="0"/>
              <a:t>Research questions</a:t>
            </a:r>
            <a:br>
              <a:rPr lang="en-US" dirty="0"/>
            </a:br>
            <a:endParaRPr lang="he-IL" dirty="0"/>
          </a:p>
        </p:txBody>
      </p:sp>
      <p:sp>
        <p:nvSpPr>
          <p:cNvPr id="11" name="Text Placeholder 3">
            <a:extLst>
              <a:ext uri="{FF2B5EF4-FFF2-40B4-BE49-F238E27FC236}">
                <a16:creationId xmlns:a16="http://schemas.microsoft.com/office/drawing/2014/main" id="{76A08F9E-8B14-46A7-B444-97C0F33799E6}"/>
              </a:ext>
            </a:extLst>
          </p:cNvPr>
          <p:cNvSpPr>
            <a:spLocks noGrp="1"/>
          </p:cNvSpPr>
          <p:nvPr>
            <p:ph type="body" sz="half" idx="2"/>
          </p:nvPr>
        </p:nvSpPr>
        <p:spPr/>
        <p:txBody>
          <a:bodyPr vert="horz" lIns="91440" tIns="0" rIns="91440" bIns="0" rtlCol="0">
            <a:normAutofit/>
          </a:bodyPr>
          <a:lstStyle/>
          <a:p>
            <a:pPr algn="l"/>
            <a:r>
              <a:rPr lang="en-US" dirty="0"/>
              <a:t>Can we predict the price or movement of the s&amp;p500 index. </a:t>
            </a:r>
          </a:p>
          <a:p>
            <a:pPr algn="l"/>
            <a:r>
              <a:rPr lang="en-US" kern="1200" dirty="0">
                <a:latin typeface="+mn-lt"/>
                <a:ea typeface="+mn-ea"/>
                <a:cs typeface="+mn-cs"/>
              </a:rPr>
              <a:t>Is it passible to predicate the outcome of the average </a:t>
            </a:r>
            <a:r>
              <a:rPr lang="en-US" dirty="0"/>
              <a:t>movement </a:t>
            </a:r>
            <a:r>
              <a:rPr lang="en-US" kern="1200" dirty="0">
                <a:latin typeface="+mn-lt"/>
                <a:ea typeface="+mn-ea"/>
                <a:cs typeface="+mn-cs"/>
              </a:rPr>
              <a:t>percentage</a:t>
            </a:r>
          </a:p>
        </p:txBody>
      </p:sp>
      <p:pic>
        <p:nvPicPr>
          <p:cNvPr id="18" name="Picture 17">
            <a:extLst>
              <a:ext uri="{FF2B5EF4-FFF2-40B4-BE49-F238E27FC236}">
                <a16:creationId xmlns:a16="http://schemas.microsoft.com/office/drawing/2014/main" id="{B0F81CA6-4220-457F-B9E5-88080F3E5978}"/>
              </a:ext>
            </a:extLst>
          </p:cNvPr>
          <p:cNvPicPr>
            <a:picLocks noChangeAspect="1"/>
          </p:cNvPicPr>
          <p:nvPr/>
        </p:nvPicPr>
        <p:blipFill>
          <a:blip r:embed="rId2"/>
          <a:stretch>
            <a:fillRect/>
          </a:stretch>
        </p:blipFill>
        <p:spPr>
          <a:xfrm>
            <a:off x="4705333" y="3228924"/>
            <a:ext cx="4837547" cy="3629076"/>
          </a:xfrm>
          <a:prstGeom prst="rect">
            <a:avLst/>
          </a:prstGeom>
        </p:spPr>
      </p:pic>
      <p:pic>
        <p:nvPicPr>
          <p:cNvPr id="19" name="Picture 18">
            <a:extLst>
              <a:ext uri="{FF2B5EF4-FFF2-40B4-BE49-F238E27FC236}">
                <a16:creationId xmlns:a16="http://schemas.microsoft.com/office/drawing/2014/main" id="{3DDCF2FD-B84B-4C8E-8AE2-5A8893E4DE68}"/>
              </a:ext>
            </a:extLst>
          </p:cNvPr>
          <p:cNvPicPr>
            <a:picLocks noChangeAspect="1"/>
          </p:cNvPicPr>
          <p:nvPr/>
        </p:nvPicPr>
        <p:blipFill>
          <a:blip r:embed="rId3"/>
          <a:stretch>
            <a:fillRect/>
          </a:stretch>
        </p:blipFill>
        <p:spPr>
          <a:xfrm>
            <a:off x="6962775" y="-35298"/>
            <a:ext cx="5229225" cy="3378884"/>
          </a:xfrm>
          <a:prstGeom prst="rect">
            <a:avLst/>
          </a:prstGeom>
        </p:spPr>
      </p:pic>
    </p:spTree>
    <p:extLst>
      <p:ext uri="{BB962C8B-B14F-4D97-AF65-F5344CB8AC3E}">
        <p14:creationId xmlns:p14="http://schemas.microsoft.com/office/powerpoint/2010/main" val="25549556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2E90DB-F04A-4EF6-B7D4-84ECAD5E4B41}"/>
              </a:ext>
            </a:extLst>
          </p:cNvPr>
          <p:cNvSpPr>
            <a:spLocks noGrp="1"/>
          </p:cNvSpPr>
          <p:nvPr>
            <p:ph type="title"/>
          </p:nvPr>
        </p:nvSpPr>
        <p:spPr>
          <a:xfrm>
            <a:off x="382108" y="400936"/>
            <a:ext cx="4519084" cy="823725"/>
          </a:xfrm>
        </p:spPr>
        <p:txBody>
          <a:bodyPr vert="horz" lIns="91440" tIns="45720" rIns="91440" bIns="45720" rtlCol="0" anchor="b">
            <a:normAutofit/>
          </a:bodyPr>
          <a:lstStyle/>
          <a:p>
            <a:r>
              <a:rPr lang="en-US" b="0" i="0" u="sng" kern="1200" spc="-50" baseline="0" dirty="0" err="1">
                <a:latin typeface="+mj-lt"/>
                <a:ea typeface="+mj-ea"/>
                <a:cs typeface="+mj-cs"/>
              </a:rPr>
              <a:t>S&amp;p</a:t>
            </a:r>
            <a:r>
              <a:rPr lang="en-US" b="0" i="0" u="sng" kern="1200" spc="-50" baseline="0" dirty="0">
                <a:latin typeface="+mj-lt"/>
                <a:ea typeface="+mj-ea"/>
                <a:cs typeface="+mj-cs"/>
              </a:rPr>
              <a:t> 500 </a:t>
            </a:r>
            <a:r>
              <a:rPr lang="en-US" b="0" i="0" u="sng" kern="1200" spc="-50" baseline="0" dirty="0">
                <a:effectLst/>
                <a:latin typeface="+mj-lt"/>
                <a:ea typeface="+mj-ea"/>
                <a:cs typeface="+mj-cs"/>
              </a:rPr>
              <a:t>History</a:t>
            </a:r>
            <a:endParaRPr lang="en-US" b="0" i="0" u="sng" kern="1200" spc="-50" baseline="0" dirty="0">
              <a:latin typeface="+mj-lt"/>
              <a:ea typeface="+mj-ea"/>
              <a:cs typeface="+mj-cs"/>
            </a:endParaRPr>
          </a:p>
        </p:txBody>
      </p:sp>
      <p:sp>
        <p:nvSpPr>
          <p:cNvPr id="13" name="Text Placeholder 3">
            <a:extLst>
              <a:ext uri="{FF2B5EF4-FFF2-40B4-BE49-F238E27FC236}">
                <a16:creationId xmlns:a16="http://schemas.microsoft.com/office/drawing/2014/main" id="{01FF1CDB-1029-4701-A358-681085052B1F}"/>
              </a:ext>
            </a:extLst>
          </p:cNvPr>
          <p:cNvSpPr>
            <a:spLocks noGrp="1"/>
          </p:cNvSpPr>
          <p:nvPr>
            <p:ph type="body" sz="half" idx="2"/>
          </p:nvPr>
        </p:nvSpPr>
        <p:spPr>
          <a:xfrm>
            <a:off x="643465" y="1574170"/>
            <a:ext cx="3517567" cy="4217029"/>
          </a:xfrm>
        </p:spPr>
        <p:txBody>
          <a:bodyPr>
            <a:normAutofit/>
          </a:bodyPr>
          <a:lstStyle/>
          <a:p>
            <a:pPr algn="l"/>
            <a:r>
              <a:rPr lang="en-US" dirty="0"/>
              <a:t>The S&amp;P 500 uses a market capitalization weighting method, giving a higher percentage allocation to companies with the largest market capitalizations.1﻿</a:t>
            </a:r>
          </a:p>
          <a:p>
            <a:pPr algn="l"/>
            <a:endParaRPr lang="en-US" dirty="0"/>
          </a:p>
          <a:p>
            <a:pPr algn="l"/>
            <a:endParaRPr lang="en-US" dirty="0"/>
          </a:p>
          <a:p>
            <a:pPr algn="l"/>
            <a:r>
              <a:rPr lang="en-US" u="sng" dirty="0"/>
              <a:t>Weighting Formula and Calculation for the S&amp;P 500</a:t>
            </a:r>
          </a:p>
          <a:p>
            <a:pPr algn="l"/>
            <a:endParaRPr lang="en-US" dirty="0"/>
          </a:p>
          <a:p>
            <a:pPr algn="l"/>
            <a:endParaRPr lang="en-US" dirty="0"/>
          </a:p>
        </p:txBody>
      </p:sp>
      <p:graphicFrame>
        <p:nvGraphicFramePr>
          <p:cNvPr id="9" name="TextBox 6">
            <a:extLst>
              <a:ext uri="{FF2B5EF4-FFF2-40B4-BE49-F238E27FC236}">
                <a16:creationId xmlns:a16="http://schemas.microsoft.com/office/drawing/2014/main" id="{38D63F92-BD2D-4BDF-AE31-AE56D2B77A49}"/>
              </a:ext>
            </a:extLst>
          </p:cNvPr>
          <p:cNvGraphicFramePr/>
          <p:nvPr>
            <p:extLst>
              <p:ext uri="{D42A27DB-BD31-4B8C-83A1-F6EECF244321}">
                <p14:modId xmlns:p14="http://schemas.microsoft.com/office/powerpoint/2010/main" val="63277088"/>
              </p:ext>
            </p:extLst>
          </p:nvPr>
        </p:nvGraphicFramePr>
        <p:xfrm>
          <a:off x="5458984" y="812799"/>
          <a:ext cx="5928344" cy="529475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1" name="Picture 10">
            <a:extLst>
              <a:ext uri="{FF2B5EF4-FFF2-40B4-BE49-F238E27FC236}">
                <a16:creationId xmlns:a16="http://schemas.microsoft.com/office/drawing/2014/main" id="{B01991CA-E40B-4A37-9DB4-1FFC9887A3F7}"/>
              </a:ext>
            </a:extLst>
          </p:cNvPr>
          <p:cNvPicPr>
            <a:picLocks noChangeAspect="1"/>
          </p:cNvPicPr>
          <p:nvPr/>
        </p:nvPicPr>
        <p:blipFill>
          <a:blip r:embed="rId7"/>
          <a:stretch>
            <a:fillRect/>
          </a:stretch>
        </p:blipFill>
        <p:spPr>
          <a:xfrm>
            <a:off x="238125" y="5283830"/>
            <a:ext cx="4376209" cy="580271"/>
          </a:xfrm>
          <a:prstGeom prst="rect">
            <a:avLst/>
          </a:prstGeom>
        </p:spPr>
      </p:pic>
    </p:spTree>
    <p:extLst>
      <p:ext uri="{BB962C8B-B14F-4D97-AF65-F5344CB8AC3E}">
        <p14:creationId xmlns:p14="http://schemas.microsoft.com/office/powerpoint/2010/main" val="32502489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2E90DB-F04A-4EF6-B7D4-84ECAD5E4B41}"/>
              </a:ext>
            </a:extLst>
          </p:cNvPr>
          <p:cNvSpPr>
            <a:spLocks noGrp="1"/>
          </p:cNvSpPr>
          <p:nvPr>
            <p:ph type="title" idx="4294967295"/>
          </p:nvPr>
        </p:nvSpPr>
        <p:spPr>
          <a:xfrm>
            <a:off x="790575" y="360256"/>
            <a:ext cx="10058400" cy="747819"/>
          </a:xfrm>
        </p:spPr>
        <p:txBody>
          <a:bodyPr vert="horz" lIns="91440" tIns="45720" rIns="91440" bIns="45720" rtlCol="0" anchor="b">
            <a:normAutofit/>
          </a:bodyPr>
          <a:lstStyle/>
          <a:p>
            <a:r>
              <a:rPr lang="en-US" b="1" i="0" u="sng" kern="1200" spc="-50" baseline="0" dirty="0">
                <a:effectLst/>
                <a:latin typeface="+mj-lt"/>
                <a:ea typeface="+mj-ea"/>
                <a:cs typeface="+mj-cs"/>
              </a:rPr>
              <a:t>Investing in the S&amp;P 500</a:t>
            </a:r>
          </a:p>
        </p:txBody>
      </p:sp>
      <p:sp>
        <p:nvSpPr>
          <p:cNvPr id="7" name="TextBox 6">
            <a:extLst>
              <a:ext uri="{FF2B5EF4-FFF2-40B4-BE49-F238E27FC236}">
                <a16:creationId xmlns:a16="http://schemas.microsoft.com/office/drawing/2014/main" id="{074812B3-B667-4D08-9FC9-B6E47AAC0D17}"/>
              </a:ext>
            </a:extLst>
          </p:cNvPr>
          <p:cNvSpPr txBox="1"/>
          <p:nvPr/>
        </p:nvSpPr>
        <p:spPr>
          <a:xfrm>
            <a:off x="276225" y="1371600"/>
            <a:ext cx="6115050" cy="4819650"/>
          </a:xfrm>
          <a:prstGeom prst="rect">
            <a:avLst/>
          </a:prstGeom>
        </p:spPr>
        <p:txBody>
          <a:bodyPr vert="horz" lIns="0" tIns="45720" rIns="0" bIns="45720" rtlCol="0">
            <a:normAutofit/>
          </a:bodyPr>
          <a:lstStyle/>
          <a:p>
            <a:pPr rtl="1">
              <a:lnSpc>
                <a:spcPct val="90000"/>
              </a:lnSpc>
              <a:spcAft>
                <a:spcPts val="600"/>
              </a:spcAft>
              <a:buFont typeface="Calibri" panose="020F0502020204030204" pitchFamily="34" charset="0"/>
            </a:pPr>
            <a:r>
              <a:rPr lang="en-US" dirty="0">
                <a:solidFill>
                  <a:schemeClr val="tx1">
                    <a:lumMod val="75000"/>
                    <a:lumOff val="25000"/>
                  </a:schemeClr>
                </a:solidFill>
                <a:latin typeface="Arial" panose="020B0604020202020204" pitchFamily="34" charset="0"/>
                <a:cs typeface="Arial" panose="020B0604020202020204" pitchFamily="34" charset="0"/>
              </a:rPr>
              <a:t>The easiest way to invest in the S&amp;P 500 is to buy an index fund, either a mutual fund or an exchange-traded fund that replicates, before fees and expenses, the performance of the index by holding the same stocks as the index, in the same proportions. Exchange-traded funds (ETFs) that replicate the performance of the index </a:t>
            </a:r>
          </a:p>
          <a:p>
            <a:pPr rtl="1">
              <a:lnSpc>
                <a:spcPct val="90000"/>
              </a:lnSpc>
              <a:spcAft>
                <a:spcPts val="600"/>
              </a:spcAft>
              <a:buFont typeface="Calibri" panose="020F0502020204030204" pitchFamily="34" charset="0"/>
            </a:pPr>
            <a:r>
              <a:rPr lang="en-US" dirty="0">
                <a:solidFill>
                  <a:schemeClr val="tx1">
                    <a:lumMod val="75000"/>
                    <a:lumOff val="25000"/>
                  </a:schemeClr>
                </a:solidFill>
                <a:latin typeface="Arial" panose="020B0604020202020204" pitchFamily="34" charset="0"/>
                <a:cs typeface="Arial" panose="020B0604020202020204" pitchFamily="34" charset="0"/>
              </a:rPr>
              <a:t> </a:t>
            </a:r>
          </a:p>
          <a:p>
            <a:pPr rtl="1">
              <a:lnSpc>
                <a:spcPct val="90000"/>
              </a:lnSpc>
              <a:spcAft>
                <a:spcPts val="600"/>
              </a:spcAft>
              <a:buFont typeface="Calibri" panose="020F0502020204030204" pitchFamily="34" charset="0"/>
            </a:pPr>
            <a:r>
              <a:rPr lang="en-US" dirty="0">
                <a:solidFill>
                  <a:schemeClr val="tx1">
                    <a:lumMod val="75000"/>
                    <a:lumOff val="25000"/>
                  </a:schemeClr>
                </a:solidFill>
                <a:latin typeface="Arial" panose="020B0604020202020204" pitchFamily="34" charset="0"/>
                <a:cs typeface="Arial" panose="020B0604020202020204" pitchFamily="34" charset="0"/>
              </a:rPr>
              <a:t>An index fund (also index tracker) is a mutual fund or exchange-traded fund (ETF) designed to follow certain preset rules so that the fund can track a specified basket of underlying investments</a:t>
            </a:r>
          </a:p>
          <a:p>
            <a:pPr rtl="1">
              <a:lnSpc>
                <a:spcPct val="90000"/>
              </a:lnSpc>
              <a:spcAft>
                <a:spcPts val="600"/>
              </a:spcAft>
              <a:buFont typeface="Calibri" panose="020F0502020204030204" pitchFamily="34" charset="0"/>
            </a:pPr>
            <a:endParaRPr lang="en-US" dirty="0">
              <a:solidFill>
                <a:schemeClr val="tx1">
                  <a:lumMod val="75000"/>
                  <a:lumOff val="25000"/>
                </a:schemeClr>
              </a:solidFill>
              <a:latin typeface="Arial" panose="020B0604020202020204" pitchFamily="34" charset="0"/>
              <a:cs typeface="Arial" panose="020B0604020202020204" pitchFamily="34" charset="0"/>
            </a:endParaRPr>
          </a:p>
          <a:p>
            <a:pPr rtl="1">
              <a:lnSpc>
                <a:spcPct val="90000"/>
              </a:lnSpc>
              <a:spcAft>
                <a:spcPts val="600"/>
              </a:spcAft>
              <a:buFont typeface="Calibri" panose="020F0502020204030204" pitchFamily="34" charset="0"/>
            </a:pPr>
            <a:r>
              <a:rPr lang="en-US" dirty="0">
                <a:solidFill>
                  <a:schemeClr val="tx1">
                    <a:lumMod val="75000"/>
                    <a:lumOff val="25000"/>
                  </a:schemeClr>
                </a:solidFill>
                <a:latin typeface="Arial" panose="020B0604020202020204" pitchFamily="34" charset="0"/>
                <a:cs typeface="Arial" panose="020B0604020202020204" pitchFamily="34" charset="0"/>
              </a:rPr>
              <a:t>Some offers leveraged ETFs that attempt to produce 3x the daily result of either investing in (NYSE Arca: SPXL) or shorting (NYSE Arca: SPXS) the S&amp;P 500 index.</a:t>
            </a:r>
          </a:p>
          <a:p>
            <a:pPr rtl="1">
              <a:lnSpc>
                <a:spcPct val="90000"/>
              </a:lnSpc>
              <a:spcAft>
                <a:spcPts val="600"/>
              </a:spcAft>
              <a:buFont typeface="Calibri" panose="020F0502020204030204" pitchFamily="34" charset="0"/>
            </a:pPr>
            <a:endParaRPr lang="en-US" dirty="0">
              <a:solidFill>
                <a:schemeClr val="tx1">
                  <a:lumMod val="75000"/>
                  <a:lumOff val="25000"/>
                </a:schemeClr>
              </a:solidFill>
              <a:latin typeface="Arial" panose="020B0604020202020204" pitchFamily="34" charset="0"/>
              <a:cs typeface="Arial" panose="020B0604020202020204" pitchFamily="34" charset="0"/>
            </a:endParaRPr>
          </a:p>
          <a:p>
            <a:pPr rtl="1">
              <a:lnSpc>
                <a:spcPct val="90000"/>
              </a:lnSpc>
              <a:spcAft>
                <a:spcPts val="600"/>
              </a:spcAft>
              <a:buFont typeface="Calibri" panose="020F0502020204030204" pitchFamily="34" charset="0"/>
            </a:pPr>
            <a:endParaRPr lang="en-US" sz="1500" dirty="0">
              <a:solidFill>
                <a:schemeClr val="tx1">
                  <a:lumMod val="75000"/>
                  <a:lumOff val="25000"/>
                </a:schemeClr>
              </a:solidFill>
            </a:endParaRPr>
          </a:p>
        </p:txBody>
      </p:sp>
      <p:pic>
        <p:nvPicPr>
          <p:cNvPr id="3" name="Picture 2" descr="Diagram&#10;&#10;Description automatically generated with low confidence">
            <a:extLst>
              <a:ext uri="{FF2B5EF4-FFF2-40B4-BE49-F238E27FC236}">
                <a16:creationId xmlns:a16="http://schemas.microsoft.com/office/drawing/2014/main" id="{6D43BF9F-EADF-425D-A626-45D7E1F4B0C8}"/>
              </a:ext>
            </a:extLst>
          </p:cNvPr>
          <p:cNvPicPr>
            <a:picLocks noChangeAspect="1"/>
          </p:cNvPicPr>
          <p:nvPr/>
        </p:nvPicPr>
        <p:blipFill rotWithShape="1">
          <a:blip r:embed="rId2"/>
          <a:srcRect r="8088" b="-1"/>
          <a:stretch/>
        </p:blipFill>
        <p:spPr>
          <a:xfrm>
            <a:off x="6515943" y="1514475"/>
            <a:ext cx="5390405" cy="4354619"/>
          </a:xfrm>
          <a:prstGeom prst="rect">
            <a:avLst/>
          </a:prstGeom>
          <a:noFill/>
        </p:spPr>
      </p:pic>
    </p:spTree>
    <p:extLst>
      <p:ext uri="{BB962C8B-B14F-4D97-AF65-F5344CB8AC3E}">
        <p14:creationId xmlns:p14="http://schemas.microsoft.com/office/powerpoint/2010/main" val="22916192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348EE81D-1FA2-45E6-83CA-51B8C8FF2D77}"/>
              </a:ext>
            </a:extLst>
          </p:cNvPr>
          <p:cNvSpPr>
            <a:spLocks noGrp="1"/>
          </p:cNvSpPr>
          <p:nvPr>
            <p:ph type="title"/>
          </p:nvPr>
        </p:nvSpPr>
        <p:spPr>
          <a:xfrm>
            <a:off x="643466" y="786383"/>
            <a:ext cx="3517567" cy="2093975"/>
          </a:xfrm>
        </p:spPr>
        <p:txBody>
          <a:bodyPr vert="horz" lIns="91440" tIns="45720" rIns="91440" bIns="45720" rtlCol="0" anchor="b">
            <a:normAutofit/>
          </a:bodyPr>
          <a:lstStyle/>
          <a:p>
            <a:r>
              <a:rPr lang="en-US" b="0" i="0" u="sng" kern="1200" spc="-50" baseline="0">
                <a:effectLst/>
                <a:latin typeface="+mj-lt"/>
                <a:ea typeface="+mj-ea"/>
                <a:cs typeface="+mj-cs"/>
              </a:rPr>
              <a:t>Performance of the s&amp;p 500.</a:t>
            </a:r>
            <a:br>
              <a:rPr lang="en-US" b="0" i="0" u="sng" kern="1200" spc="-50" baseline="0">
                <a:effectLst/>
                <a:latin typeface="+mj-lt"/>
                <a:ea typeface="+mj-ea"/>
                <a:cs typeface="+mj-cs"/>
              </a:rPr>
            </a:br>
            <a:endParaRPr lang="en-US" b="0" i="0" kern="1200" spc="-50" baseline="0">
              <a:latin typeface="+mj-lt"/>
              <a:ea typeface="+mj-ea"/>
              <a:cs typeface="+mj-cs"/>
            </a:endParaRPr>
          </a:p>
        </p:txBody>
      </p:sp>
      <p:sp>
        <p:nvSpPr>
          <p:cNvPr id="15" name="Content Placeholder 2">
            <a:extLst>
              <a:ext uri="{FF2B5EF4-FFF2-40B4-BE49-F238E27FC236}">
                <a16:creationId xmlns:a16="http://schemas.microsoft.com/office/drawing/2014/main" id="{146F5B3F-0DF2-4494-812B-59AFE288209F}"/>
              </a:ext>
            </a:extLst>
          </p:cNvPr>
          <p:cNvSpPr>
            <a:spLocks noGrp="1"/>
          </p:cNvSpPr>
          <p:nvPr>
            <p:ph idx="1"/>
          </p:nvPr>
        </p:nvSpPr>
        <p:spPr>
          <a:xfrm>
            <a:off x="4962525" y="352425"/>
            <a:ext cx="6424803" cy="6619875"/>
          </a:xfrm>
        </p:spPr>
        <p:txBody>
          <a:bodyPr>
            <a:normAutofit fontScale="92500" lnSpcReduction="10000"/>
          </a:bodyPr>
          <a:lstStyle/>
          <a:p>
            <a:pPr algn="l"/>
            <a:r>
              <a:rPr lang="en-US" dirty="0"/>
              <a:t>For nearly the last century, the average annual total return of the S&amp;P 500 (which includes dividends) has been about 10%, not adjusting for inflation. However, keep in mind this doesn’t mean you can expect to get a 10% return on your investment in an S&amp;P 500 index fund every year.</a:t>
            </a:r>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r>
              <a:rPr lang="en-US" dirty="0"/>
              <a:t>In 2008, for example, the S&amp;P 500 finished the year down a staggering 37%. The following year, it finished up 26%. Earning a 10% average annual total return requires a long-term investing mindset and a willingness to ride out market volatility. Learn more about average stock market returns here.</a:t>
            </a:r>
          </a:p>
        </p:txBody>
      </p:sp>
      <p:sp>
        <p:nvSpPr>
          <p:cNvPr id="3" name="TextBox 2">
            <a:extLst>
              <a:ext uri="{FF2B5EF4-FFF2-40B4-BE49-F238E27FC236}">
                <a16:creationId xmlns:a16="http://schemas.microsoft.com/office/drawing/2014/main" id="{A1521BB1-A476-481B-BFBF-66000C5B561B}"/>
              </a:ext>
            </a:extLst>
          </p:cNvPr>
          <p:cNvSpPr txBox="1"/>
          <p:nvPr/>
        </p:nvSpPr>
        <p:spPr>
          <a:xfrm>
            <a:off x="400051" y="2533650"/>
            <a:ext cx="3760982" cy="3573905"/>
          </a:xfrm>
          <a:prstGeom prst="rect">
            <a:avLst/>
          </a:prstGeom>
        </p:spPr>
        <p:txBody>
          <a:bodyPr vert="horz" lIns="91440" tIns="45720" rIns="91440" bIns="45720" rtlCol="0">
            <a:normAutofit lnSpcReduction="10000"/>
          </a:bodyPr>
          <a:lstStyle/>
          <a:p>
            <a:pPr algn="r" rtl="1">
              <a:spcBef>
                <a:spcPts val="1200"/>
              </a:spcBef>
              <a:spcAft>
                <a:spcPts val="200"/>
              </a:spcAft>
              <a:buClr>
                <a:schemeClr val="accent1"/>
              </a:buClr>
              <a:buSzPct val="100000"/>
            </a:pPr>
            <a:endParaRPr lang="en-US" sz="1400" b="1" i="1" u="sng" kern="1200" dirty="0">
              <a:solidFill>
                <a:srgbClr val="FFFFFF"/>
              </a:solidFill>
              <a:effectLst/>
              <a:latin typeface="+mn-lt"/>
              <a:ea typeface="+mn-ea"/>
              <a:cs typeface="+mn-cs"/>
            </a:endParaRPr>
          </a:p>
          <a:p>
            <a:pPr rtl="1">
              <a:spcBef>
                <a:spcPts val="1200"/>
              </a:spcBef>
              <a:spcAft>
                <a:spcPts val="200"/>
              </a:spcAft>
              <a:buClr>
                <a:schemeClr val="accent1"/>
              </a:buClr>
              <a:buSzPct val="100000"/>
            </a:pPr>
            <a:r>
              <a:rPr lang="en-US" sz="1600" kern="1200" dirty="0">
                <a:solidFill>
                  <a:srgbClr val="FFFFFF"/>
                </a:solidFill>
                <a:latin typeface="Arial" panose="020B0604020202020204" pitchFamily="34" charset="0"/>
                <a:cs typeface="Arial" panose="020B0604020202020204" pitchFamily="34" charset="0"/>
              </a:rPr>
              <a:t>The average annual total return and compound annual growth rate of the index, including dividends, since inception in 1926 has been approximately 9.8%, or 6% after inflation; however, there were several years where the index declined over 30%.The index has posted annual increases 70% of the time. However, the index has only made new highs on 5% of trading days, meaning that on 95% of trading days, the index has closed below its all-time high.</a:t>
            </a:r>
          </a:p>
        </p:txBody>
      </p:sp>
      <p:pic>
        <p:nvPicPr>
          <p:cNvPr id="8" name="Picture 7">
            <a:extLst>
              <a:ext uri="{FF2B5EF4-FFF2-40B4-BE49-F238E27FC236}">
                <a16:creationId xmlns:a16="http://schemas.microsoft.com/office/drawing/2014/main" id="{C7CB5DC2-E2E2-4F5D-BA1D-61064C33E3C4}"/>
              </a:ext>
            </a:extLst>
          </p:cNvPr>
          <p:cNvPicPr>
            <a:picLocks noChangeAspect="1"/>
          </p:cNvPicPr>
          <p:nvPr/>
        </p:nvPicPr>
        <p:blipFill>
          <a:blip r:embed="rId2"/>
          <a:stretch>
            <a:fillRect/>
          </a:stretch>
        </p:blipFill>
        <p:spPr>
          <a:xfrm>
            <a:off x="5381625" y="1890346"/>
            <a:ext cx="5048250" cy="3077308"/>
          </a:xfrm>
          <a:prstGeom prst="rect">
            <a:avLst/>
          </a:prstGeom>
        </p:spPr>
      </p:pic>
    </p:spTree>
    <p:extLst>
      <p:ext uri="{BB962C8B-B14F-4D97-AF65-F5344CB8AC3E}">
        <p14:creationId xmlns:p14="http://schemas.microsoft.com/office/powerpoint/2010/main" val="31671867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2E90DB-F04A-4EF6-B7D4-84ECAD5E4B41}"/>
              </a:ext>
            </a:extLst>
          </p:cNvPr>
          <p:cNvSpPr>
            <a:spLocks noGrp="1"/>
          </p:cNvSpPr>
          <p:nvPr>
            <p:ph type="title"/>
          </p:nvPr>
        </p:nvSpPr>
        <p:spPr>
          <a:xfrm>
            <a:off x="643465" y="386333"/>
            <a:ext cx="3517567" cy="2093975"/>
          </a:xfrm>
        </p:spPr>
        <p:txBody>
          <a:bodyPr vert="horz" lIns="91440" tIns="45720" rIns="91440" bIns="45720" rtlCol="0" anchor="b">
            <a:normAutofit/>
          </a:bodyPr>
          <a:lstStyle/>
          <a:p>
            <a:r>
              <a:rPr lang="en-US" b="0" i="0" kern="1200" spc="-50" baseline="0" dirty="0">
                <a:effectLst/>
                <a:latin typeface="+mj-lt"/>
                <a:ea typeface="+mj-ea"/>
                <a:cs typeface="+mj-cs"/>
              </a:rPr>
              <a:t>The S&amp;P 500 index today</a:t>
            </a:r>
          </a:p>
        </p:txBody>
      </p:sp>
      <p:pic>
        <p:nvPicPr>
          <p:cNvPr id="4" name="Picture 3" descr="Chart, line chart&#10;&#10;Description automatically generated">
            <a:extLst>
              <a:ext uri="{FF2B5EF4-FFF2-40B4-BE49-F238E27FC236}">
                <a16:creationId xmlns:a16="http://schemas.microsoft.com/office/drawing/2014/main" id="{19969C8C-21DD-4E7D-9C83-C73D95BD200F}"/>
              </a:ext>
            </a:extLst>
          </p:cNvPr>
          <p:cNvPicPr>
            <a:picLocks noChangeAspect="1"/>
          </p:cNvPicPr>
          <p:nvPr/>
        </p:nvPicPr>
        <p:blipFill>
          <a:blip r:embed="rId2"/>
          <a:stretch>
            <a:fillRect/>
          </a:stretch>
        </p:blipFill>
        <p:spPr>
          <a:xfrm>
            <a:off x="5458984" y="814654"/>
            <a:ext cx="5928344" cy="5291047"/>
          </a:xfrm>
          <a:prstGeom prst="rect">
            <a:avLst/>
          </a:prstGeom>
          <a:noFill/>
        </p:spPr>
      </p:pic>
      <p:sp>
        <p:nvSpPr>
          <p:cNvPr id="7" name="TextBox 6">
            <a:extLst>
              <a:ext uri="{FF2B5EF4-FFF2-40B4-BE49-F238E27FC236}">
                <a16:creationId xmlns:a16="http://schemas.microsoft.com/office/drawing/2014/main" id="{074812B3-B667-4D08-9FC9-B6E47AAC0D17}"/>
              </a:ext>
            </a:extLst>
          </p:cNvPr>
          <p:cNvSpPr txBox="1"/>
          <p:nvPr/>
        </p:nvSpPr>
        <p:spPr>
          <a:xfrm>
            <a:off x="643465" y="3043050"/>
            <a:ext cx="3517567" cy="3064505"/>
          </a:xfrm>
          <a:prstGeom prst="rect">
            <a:avLst/>
          </a:prstGeom>
        </p:spPr>
        <p:txBody>
          <a:bodyPr vert="horz" lIns="91440" tIns="45720" rIns="91440" bIns="45720" rtlCol="0">
            <a:normAutofit/>
          </a:bodyPr>
          <a:lstStyle/>
          <a:p>
            <a:pPr rtl="1">
              <a:lnSpc>
                <a:spcPct val="110000"/>
              </a:lnSpc>
              <a:spcBef>
                <a:spcPts val="1200"/>
              </a:spcBef>
              <a:spcAft>
                <a:spcPts val="200"/>
              </a:spcAft>
              <a:buClr>
                <a:schemeClr val="accent1"/>
              </a:buClr>
              <a:buSzPct val="100000"/>
            </a:pPr>
            <a:r>
              <a:rPr lang="en-US" kern="1200" dirty="0">
                <a:solidFill>
                  <a:srgbClr val="FFFFFF"/>
                </a:solidFill>
                <a:latin typeface="+mn-lt"/>
                <a:ea typeface="+mn-ea"/>
                <a:cs typeface="+mn-cs"/>
              </a:rPr>
              <a:t>The chart shows how the S&amp;P 500 has performed since 1990, up to the previous close of the current year. This demonstrates how the index has increased over the long term, despite some decreases year-to-year during the period.</a:t>
            </a:r>
          </a:p>
          <a:p>
            <a:pPr algn="r" rtl="1">
              <a:lnSpc>
                <a:spcPct val="110000"/>
              </a:lnSpc>
              <a:spcBef>
                <a:spcPts val="1200"/>
              </a:spcBef>
              <a:spcAft>
                <a:spcPts val="200"/>
              </a:spcAft>
              <a:buClr>
                <a:schemeClr val="accent1"/>
              </a:buClr>
              <a:buSzPct val="100000"/>
            </a:pPr>
            <a:endParaRPr lang="en-US" kern="1200" dirty="0">
              <a:solidFill>
                <a:srgbClr val="FFFFFF"/>
              </a:solidFill>
              <a:latin typeface="+mn-lt"/>
              <a:ea typeface="+mn-ea"/>
              <a:cs typeface="+mn-cs"/>
            </a:endParaRPr>
          </a:p>
          <a:p>
            <a:pPr algn="r" rtl="1">
              <a:lnSpc>
                <a:spcPct val="110000"/>
              </a:lnSpc>
              <a:spcBef>
                <a:spcPts val="1200"/>
              </a:spcBef>
              <a:spcAft>
                <a:spcPts val="200"/>
              </a:spcAft>
              <a:buClr>
                <a:schemeClr val="accent1"/>
              </a:buClr>
              <a:buSzPct val="100000"/>
            </a:pPr>
            <a:endParaRPr lang="en-US" kern="1200" dirty="0">
              <a:solidFill>
                <a:srgbClr val="FFFFFF"/>
              </a:solidFill>
              <a:latin typeface="+mn-lt"/>
              <a:ea typeface="+mn-ea"/>
              <a:cs typeface="+mn-cs"/>
            </a:endParaRPr>
          </a:p>
        </p:txBody>
      </p:sp>
    </p:spTree>
    <p:extLst>
      <p:ext uri="{BB962C8B-B14F-4D97-AF65-F5344CB8AC3E}">
        <p14:creationId xmlns:p14="http://schemas.microsoft.com/office/powerpoint/2010/main" val="5419043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0"/>
                <a:lumOff val="100000"/>
              </a:schemeClr>
            </a:gs>
            <a:gs pos="35000">
              <a:schemeClr val="accent1">
                <a:lumMod val="0"/>
                <a:lumOff val="100000"/>
              </a:schemeClr>
            </a:gs>
            <a:gs pos="100000">
              <a:schemeClr val="accent1">
                <a:lumMod val="100000"/>
              </a:schemeClr>
            </a:gs>
          </a:gsLst>
          <a:path path="circle">
            <a:fillToRect l="50000" t="-80000" r="50000" b="180000"/>
          </a:path>
        </a:gra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9F86FD1-B0C3-495D-839E-D26B5011B2B5}"/>
              </a:ext>
            </a:extLst>
          </p:cNvPr>
          <p:cNvSpPr txBox="1"/>
          <p:nvPr/>
        </p:nvSpPr>
        <p:spPr>
          <a:xfrm>
            <a:off x="695325" y="529709"/>
            <a:ext cx="6096000" cy="523220"/>
          </a:xfrm>
          <a:prstGeom prst="rect">
            <a:avLst/>
          </a:prstGeom>
          <a:noFill/>
        </p:spPr>
        <p:txBody>
          <a:bodyPr wrap="square">
            <a:spAutoFit/>
          </a:bodyPr>
          <a:lstStyle/>
          <a:p>
            <a:r>
              <a:rPr lang="en-US" sz="2800" b="1" i="1" u="sng" dirty="0"/>
              <a:t> Basics Trading</a:t>
            </a:r>
            <a:endParaRPr lang="he-IL" sz="2800" b="1" i="1" u="sng" dirty="0"/>
          </a:p>
        </p:txBody>
      </p:sp>
      <p:sp>
        <p:nvSpPr>
          <p:cNvPr id="7" name="TextBox 6">
            <a:extLst>
              <a:ext uri="{FF2B5EF4-FFF2-40B4-BE49-F238E27FC236}">
                <a16:creationId xmlns:a16="http://schemas.microsoft.com/office/drawing/2014/main" id="{73FEB740-4525-4A76-B92C-781A028D50DF}"/>
              </a:ext>
            </a:extLst>
          </p:cNvPr>
          <p:cNvSpPr txBox="1"/>
          <p:nvPr/>
        </p:nvSpPr>
        <p:spPr>
          <a:xfrm>
            <a:off x="552450" y="1575316"/>
            <a:ext cx="11353800" cy="2862322"/>
          </a:xfrm>
          <a:prstGeom prst="rect">
            <a:avLst/>
          </a:prstGeom>
          <a:noFill/>
        </p:spPr>
        <p:txBody>
          <a:bodyPr wrap="square">
            <a:spAutoFit/>
          </a:bodyPr>
          <a:lstStyle/>
          <a:p>
            <a:r>
              <a:rPr lang="en-US" dirty="0"/>
              <a:t>Trading the index requires buying an asset, which is directly derived from the index. Many brokers replicate the S&amp;P 500 index with a derivative product called CFD (Contract for difference), which is an agreement between two parties to exchange the difference between the opening price and closing price of a contract.</a:t>
            </a:r>
          </a:p>
          <a:p>
            <a:endParaRPr lang="en-US" dirty="0"/>
          </a:p>
          <a:p>
            <a:r>
              <a:rPr lang="en-US" dirty="0"/>
              <a:t>Example: Buy 1 CFD S&amp;P 500 at Open (value is 2000), sell it at Close of the day (value is 2020). The difference, hence the gain, is 20 points. If each point has a value of $25</a:t>
            </a:r>
          </a:p>
          <a:p>
            <a:endParaRPr lang="en-US" dirty="0"/>
          </a:p>
          <a:p>
            <a:r>
              <a:rPr lang="en-US" dirty="0"/>
              <a:t>Another important aspect to consider is to avoid significant losses within a trade , A </a:t>
            </a:r>
            <a:r>
              <a:rPr lang="en-US" b="1" i="1" u="sng" dirty="0"/>
              <a:t>stop loss order </a:t>
            </a:r>
            <a:r>
              <a:rPr lang="en-US" dirty="0"/>
              <a:t>must be placed to protect against a maximum loss we would tolerate within a trade, and such an order is triggered whenever the price of the asset goes below a fixed value we have set before.</a:t>
            </a:r>
            <a:endParaRPr lang="he-IL" dirty="0"/>
          </a:p>
        </p:txBody>
      </p:sp>
    </p:spTree>
    <p:extLst>
      <p:ext uri="{BB962C8B-B14F-4D97-AF65-F5344CB8AC3E}">
        <p14:creationId xmlns:p14="http://schemas.microsoft.com/office/powerpoint/2010/main" val="29607471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0"/>
                <a:lumOff val="100000"/>
              </a:schemeClr>
            </a:gs>
            <a:gs pos="35000">
              <a:schemeClr val="accent1">
                <a:lumMod val="0"/>
                <a:lumOff val="100000"/>
              </a:schemeClr>
            </a:gs>
            <a:gs pos="100000">
              <a:schemeClr val="accent1">
                <a:lumMod val="100000"/>
              </a:schemeClr>
            </a:gs>
          </a:gsLst>
          <a:path path="circle">
            <a:fillToRect l="50000" t="-80000" r="50000" b="18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124321-FA76-4CE5-BAF1-70C48B6C7EF1}"/>
              </a:ext>
            </a:extLst>
          </p:cNvPr>
          <p:cNvSpPr>
            <a:spLocks noGrp="1"/>
          </p:cNvSpPr>
          <p:nvPr>
            <p:ph type="title"/>
          </p:nvPr>
        </p:nvSpPr>
        <p:spPr>
          <a:xfrm>
            <a:off x="600075" y="838199"/>
            <a:ext cx="3794638" cy="811403"/>
          </a:xfrm>
        </p:spPr>
        <p:txBody>
          <a:bodyPr/>
          <a:lstStyle/>
          <a:p>
            <a:r>
              <a:rPr lang="en-US" dirty="0"/>
              <a:t>API </a:t>
            </a:r>
            <a:r>
              <a:rPr lang="he-IL" dirty="0"/>
              <a:t>  </a:t>
            </a:r>
          </a:p>
        </p:txBody>
      </p:sp>
      <p:pic>
        <p:nvPicPr>
          <p:cNvPr id="5" name="Picture 4">
            <a:extLst>
              <a:ext uri="{FF2B5EF4-FFF2-40B4-BE49-F238E27FC236}">
                <a16:creationId xmlns:a16="http://schemas.microsoft.com/office/drawing/2014/main" id="{D4F3ADFD-9C2F-41FA-8B93-D38C93F85A78}"/>
              </a:ext>
            </a:extLst>
          </p:cNvPr>
          <p:cNvPicPr>
            <a:picLocks noChangeAspect="1"/>
          </p:cNvPicPr>
          <p:nvPr/>
        </p:nvPicPr>
        <p:blipFill>
          <a:blip r:embed="rId2"/>
          <a:stretch>
            <a:fillRect/>
          </a:stretch>
        </p:blipFill>
        <p:spPr>
          <a:xfrm>
            <a:off x="5033435" y="200025"/>
            <a:ext cx="6457950" cy="3228975"/>
          </a:xfrm>
          <a:prstGeom prst="rect">
            <a:avLst/>
          </a:prstGeom>
        </p:spPr>
      </p:pic>
      <p:sp>
        <p:nvSpPr>
          <p:cNvPr id="4" name="Text Placeholder 3">
            <a:extLst>
              <a:ext uri="{FF2B5EF4-FFF2-40B4-BE49-F238E27FC236}">
                <a16:creationId xmlns:a16="http://schemas.microsoft.com/office/drawing/2014/main" id="{7CD2E848-DB19-4CD8-A150-5B2097D658E0}"/>
              </a:ext>
            </a:extLst>
          </p:cNvPr>
          <p:cNvSpPr>
            <a:spLocks noGrp="1"/>
          </p:cNvSpPr>
          <p:nvPr>
            <p:ph type="body" sz="half" idx="2"/>
          </p:nvPr>
        </p:nvSpPr>
        <p:spPr>
          <a:xfrm>
            <a:off x="700615" y="2147700"/>
            <a:ext cx="3517567" cy="3064505"/>
          </a:xfrm>
        </p:spPr>
        <p:txBody>
          <a:bodyPr/>
          <a:lstStyle/>
          <a:p>
            <a:pPr algn="l"/>
            <a:r>
              <a:rPr lang="en-US" dirty="0"/>
              <a:t>We used Python for Machine Learning code, using historical data from Yahoo Finance service. As mentioned before, historical data is necessary to train the model before making our predictions.</a:t>
            </a:r>
            <a:endParaRPr lang="he-IL" dirty="0"/>
          </a:p>
        </p:txBody>
      </p:sp>
      <p:pic>
        <p:nvPicPr>
          <p:cNvPr id="11" name="Picture 10">
            <a:extLst>
              <a:ext uri="{FF2B5EF4-FFF2-40B4-BE49-F238E27FC236}">
                <a16:creationId xmlns:a16="http://schemas.microsoft.com/office/drawing/2014/main" id="{55F16032-D50A-4466-B3D3-900049B49CF2}"/>
              </a:ext>
            </a:extLst>
          </p:cNvPr>
          <p:cNvPicPr>
            <a:picLocks noChangeAspect="1"/>
          </p:cNvPicPr>
          <p:nvPr/>
        </p:nvPicPr>
        <p:blipFill>
          <a:blip r:embed="rId3"/>
          <a:stretch>
            <a:fillRect/>
          </a:stretch>
        </p:blipFill>
        <p:spPr>
          <a:xfrm>
            <a:off x="390526" y="4701964"/>
            <a:ext cx="4004188" cy="1823741"/>
          </a:xfrm>
          <a:prstGeom prst="rect">
            <a:avLst/>
          </a:prstGeom>
        </p:spPr>
      </p:pic>
      <p:pic>
        <p:nvPicPr>
          <p:cNvPr id="13" name="Picture 12">
            <a:extLst>
              <a:ext uri="{FF2B5EF4-FFF2-40B4-BE49-F238E27FC236}">
                <a16:creationId xmlns:a16="http://schemas.microsoft.com/office/drawing/2014/main" id="{CEEC717D-4991-462E-B994-682E52F679C0}"/>
              </a:ext>
            </a:extLst>
          </p:cNvPr>
          <p:cNvPicPr>
            <a:picLocks noChangeAspect="1"/>
          </p:cNvPicPr>
          <p:nvPr/>
        </p:nvPicPr>
        <p:blipFill>
          <a:blip r:embed="rId4"/>
          <a:stretch>
            <a:fillRect/>
          </a:stretch>
        </p:blipFill>
        <p:spPr>
          <a:xfrm>
            <a:off x="5538260" y="3535017"/>
            <a:ext cx="5444065" cy="3046679"/>
          </a:xfrm>
          <a:prstGeom prst="rect">
            <a:avLst/>
          </a:prstGeom>
        </p:spPr>
      </p:pic>
    </p:spTree>
    <p:extLst>
      <p:ext uri="{BB962C8B-B14F-4D97-AF65-F5344CB8AC3E}">
        <p14:creationId xmlns:p14="http://schemas.microsoft.com/office/powerpoint/2010/main" val="3946632735"/>
      </p:ext>
    </p:extLst>
  </p:cSld>
  <p:clrMapOvr>
    <a:masterClrMapping/>
  </p:clrMapOvr>
</p:sld>
</file>

<file path=ppt/theme/theme1.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WO.pptx" id="{769520F8-BFE5-4C8C-A7AA-375C025A91CE}" vid="{AEAFD717-D3C8-4034-8F7E-D5220B0CCEB8}"/>
    </a:ext>
  </a:extLst>
</a:theme>
</file>

<file path=docProps/app.xml><?xml version="1.0" encoding="utf-8"?>
<Properties xmlns="http://schemas.openxmlformats.org/officeDocument/2006/extended-properties" xmlns:vt="http://schemas.openxmlformats.org/officeDocument/2006/docPropsVTypes">
  <Template>{E7E7E558-F432-418E-A2F3-D8DC9DDDB966}tf56160789_win32</Template>
  <TotalTime>12792</TotalTime>
  <Words>1555</Words>
  <Application>Microsoft Office PowerPoint</Application>
  <PresentationFormat>Widescreen</PresentationFormat>
  <Paragraphs>115</Paragraphs>
  <Slides>15</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15</vt:i4>
      </vt:variant>
    </vt:vector>
  </HeadingPairs>
  <TitlesOfParts>
    <vt:vector size="24" baseType="lpstr">
      <vt:lpstr>Arial</vt:lpstr>
      <vt:lpstr>Arial</vt:lpstr>
      <vt:lpstr>Bookman Old Style</vt:lpstr>
      <vt:lpstr>Calibri</vt:lpstr>
      <vt:lpstr>Franklin Gothic Book</vt:lpstr>
      <vt:lpstr>Helvetica Neue</vt:lpstr>
      <vt:lpstr>Merriweather</vt:lpstr>
      <vt:lpstr>Proxima Nova</vt:lpstr>
      <vt:lpstr>1_RetrospectVTI</vt:lpstr>
      <vt:lpstr>Can we predict the S&amp;P500 ? </vt:lpstr>
      <vt:lpstr>PowerPoint Presentation</vt:lpstr>
      <vt:lpstr>Research questions </vt:lpstr>
      <vt:lpstr>S&amp;p 500 History</vt:lpstr>
      <vt:lpstr>Investing in the S&amp;P 500</vt:lpstr>
      <vt:lpstr>Performance of the s&amp;p 500. </vt:lpstr>
      <vt:lpstr>The S&amp;P 500 index today</vt:lpstr>
      <vt:lpstr>PowerPoint Presentation</vt:lpstr>
      <vt:lpstr>API   </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Lorem Ipsum</dc:title>
  <dc:creator>Ofek Avigdor</dc:creator>
  <cp:lastModifiedBy>Ofek Avigdor</cp:lastModifiedBy>
  <cp:revision>44</cp:revision>
  <dcterms:created xsi:type="dcterms:W3CDTF">2021-06-18T13:21:01Z</dcterms:created>
  <dcterms:modified xsi:type="dcterms:W3CDTF">2021-06-27T18:27:29Z</dcterms:modified>
</cp:coreProperties>
</file>

<file path=docProps/thumbnail.jpeg>
</file>